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6"/>
  </p:notesMasterIdLst>
  <p:handoutMasterIdLst>
    <p:handoutMasterId r:id="rId17"/>
  </p:handoutMasterIdLst>
  <p:sldIdLst>
    <p:sldId id="285" r:id="rId4"/>
    <p:sldId id="286" r:id="rId5"/>
    <p:sldId id="296" r:id="rId7"/>
    <p:sldId id="287" r:id="rId8"/>
    <p:sldId id="318" r:id="rId9"/>
    <p:sldId id="308" r:id="rId10"/>
    <p:sldId id="291" r:id="rId11"/>
    <p:sldId id="305" r:id="rId12"/>
    <p:sldId id="297" r:id="rId13"/>
    <p:sldId id="314" r:id="rId14"/>
    <p:sldId id="316" r:id="rId15"/>
    <p:sldId id="317" r:id="rId16"/>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86" userDrawn="1">
          <p15:clr>
            <a:srgbClr val="A4A3A4"/>
          </p15:clr>
        </p15:guide>
        <p15:guide id="3" pos="201" userDrawn="1">
          <p15:clr>
            <a:srgbClr val="A4A3A4"/>
          </p15:clr>
        </p15:guide>
        <p15:guide id="4" pos="7399" userDrawn="1">
          <p15:clr>
            <a:srgbClr val="A4A3A4"/>
          </p15:clr>
        </p15:guide>
        <p15:guide id="5" orient="horz" pos="164" userDrawn="1">
          <p15:clr>
            <a:srgbClr val="A4A3A4"/>
          </p15:clr>
        </p15:guide>
        <p15:guide id="6" orient="horz" pos="41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2" clrIdx="0"/>
  <p:cmAuthor id="1" name="mars_zhao" initials="" lastIdx="3" clrIdx="1"/>
  <p:cmAuthor id="2" name="微软用户" initials="" lastIdx="0" clrIdx="0"/>
  <p:cmAuthor id="3" name="Xiaofei Wang" initials="X" lastIdx="1" clrIdx="0"/>
  <p:cmAuthor id="4" name="ZTE" initials="Z" lastIdx="1" clrIdx="2"/>
  <p:cmAuthor id="5" name="huangwencai" initials="h" lastIdx="8" clrIdx="4"/>
  <p:cmAuthor id="6" name="10181563" initials="ll" lastIdx="5" clrIdx="5"/>
  <p:cmAuthor id="7" name="gbt092" initials="g" lastIdx="6" clrIdx="0"/>
  <p:cmAuthor id="8" name="00006891" initials="0" lastIdx="15" clrIdx="8"/>
  <p:cmAuthor id="9" name="莫滔10110373" initials="莫" lastIdx="1" clrIdx="8"/>
  <p:cmAuthor id="11" name="wu alice" initials="w" lastIdx="2" clrIdx="0"/>
  <p:cmAuthor id="12" name="ZZ" initials="Z" lastIdx="9" clrIdx="3"/>
  <p:cmAuthor id="13" name="ZWF" initials="Z" lastIdx="1" clrIdx="12"/>
  <p:cmAuthor id="14" name="wen ying" initials="wy" lastIdx="2" clrIdx="13"/>
  <p:cmAuthor id="1217639245" name="vijay" initials="v" lastIdx="3" clrIdx="1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24200"/>
    <a:srgbClr val="FF7111"/>
    <a:srgbClr val="E41E0F"/>
    <a:srgbClr val="2CA594"/>
    <a:srgbClr val="172B8C"/>
    <a:srgbClr val="E94E43"/>
    <a:srgbClr val="002846"/>
    <a:srgbClr val="00A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showGuides="1">
      <p:cViewPr varScale="1">
        <p:scale>
          <a:sx n="97" d="100"/>
          <a:sy n="97" d="100"/>
        </p:scale>
        <p:origin x="96" y="270"/>
      </p:cViewPr>
      <p:guideLst>
        <p:guide orient="horz" pos="2160"/>
        <p:guide pos="3786"/>
        <p:guide pos="201"/>
        <p:guide pos="7399"/>
        <p:guide orient="horz" pos="164"/>
        <p:guide orient="horz" pos="4195"/>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5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217639245" dt="2025-02-12T18:00:45.593" idx="3">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主要从以下</a:t>
            </a:r>
            <a:r>
              <a:rPr lang="en-US" altLang="zh-CN" dirty="0"/>
              <a:t>5</a:t>
            </a:r>
            <a:r>
              <a:rPr lang="zh-CN" altLang="en-US" dirty="0"/>
              <a:t>个篇章进行项目汇报：</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05C7E51-262E-4553-AF74-13BAA557D0B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86D3FD-26B5-46CC-B82C-FF71209E34C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2">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4104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3"/>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4"/>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3" name="文本占位符 52"/>
          <p:cNvSpPr>
            <a:spLocks noGrp="1"/>
          </p:cNvSpPr>
          <p:nvPr>
            <p:ph type="body" idx="10" hasCustomPrompt="1"/>
          </p:nvPr>
        </p:nvSpPr>
        <p:spPr>
          <a:xfrm>
            <a:off x="3875869" y="2010768"/>
            <a:ext cx="7001917" cy="1878656"/>
          </a:xfrm>
          <a:ln>
            <a:noFill/>
          </a:ln>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b="1" spc="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endParaRPr lang="zh-CN" altLang="en-US" dirty="0"/>
          </a:p>
          <a:p>
            <a:pPr lvl="0"/>
            <a:r>
              <a:rPr lang="zh-CN" altLang="en-US" dirty="0"/>
              <a:t>一流产品和服务</a:t>
            </a:r>
            <a:endParaRPr lang="zh-CN" altLang="en-US" dirty="0"/>
          </a:p>
        </p:txBody>
      </p:sp>
      <p:cxnSp>
        <p:nvCxnSpPr>
          <p:cNvPr id="18" name="直接连接符 17"/>
          <p:cNvCxnSpPr/>
          <p:nvPr userDrawn="1"/>
        </p:nvCxnSpPr>
        <p:spPr>
          <a:xfrm>
            <a:off x="228706" y="2760293"/>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descr="夜晚建筑亮着灯的高楼&#10;&#10;描述已自动生成"/>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0" y="-358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4" name="文本占位符 3"/>
          <p:cNvSpPr>
            <a:spLocks noGrp="1"/>
          </p:cNvSpPr>
          <p:nvPr>
            <p:ph type="body" sz="quarter" idx="11" hasCustomPrompt="1"/>
          </p:nvPr>
        </p:nvSpPr>
        <p:spPr>
          <a:xfrm>
            <a:off x="9220441" y="3957317"/>
            <a:ext cx="1670787" cy="379119"/>
          </a:xfrm>
          <a:prstGeom prst="roundRect">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600" b="0" spc="300" dirty="0">
                <a:solidFill>
                  <a:schemeClr val="lt1"/>
                </a:solidFill>
                <a:latin typeface="+mn-ea"/>
              </a:defRPr>
            </a:lvl1pPr>
          </a:lstStyle>
          <a:p>
            <a:pPr marL="0" lvl="0" algn="ctr"/>
            <a:r>
              <a:rPr lang="zh-CN" altLang="en-US" dirty="0"/>
              <a:t>汇报人名字</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646341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8902091"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646341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8902091"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63857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9539897"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6"/>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7"/>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60497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9585263"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3"/>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4"/>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5"/>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1321698" y="5334116"/>
            <a:ext cx="9548605" cy="2117"/>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392730" y="4869632"/>
            <a:ext cx="928968" cy="92896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koppt-三角形"/>
          <p:cNvSpPr/>
          <p:nvPr userDrawn="1"/>
        </p:nvSpPr>
        <p:spPr>
          <a:xfrm rot="5400000">
            <a:off x="709986" y="5155421"/>
            <a:ext cx="372597" cy="3212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koppt-圆形"/>
          <p:cNvSpPr/>
          <p:nvPr userDrawn="1"/>
        </p:nvSpPr>
        <p:spPr>
          <a:xfrm>
            <a:off x="10870303" y="4869632"/>
            <a:ext cx="928968" cy="92896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koppt-矩形"/>
          <p:cNvSpPr/>
          <p:nvPr userDrawn="1"/>
        </p:nvSpPr>
        <p:spPr>
          <a:xfrm>
            <a:off x="11195983" y="5193211"/>
            <a:ext cx="317493" cy="317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koppt-文本框"/>
          <p:cNvSpPr/>
          <p:nvPr userDrawn="1"/>
        </p:nvSpPr>
        <p:spPr>
          <a:xfrm>
            <a:off x="559696" y="5919796"/>
            <a:ext cx="595035"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cs typeface="Open Sans" pitchFamily="34" charset="0"/>
              </a:rPr>
              <a:t>开始</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11037269" y="5919796"/>
            <a:ext cx="595035" cy="338554"/>
          </a:xfrm>
          <a:prstGeom prst="rect">
            <a:avLst/>
          </a:prstGeom>
        </p:spPr>
        <p:txBody>
          <a:bodyPr wrap="none">
            <a:spAutoFit/>
          </a:bodyPr>
          <a:lstStyle/>
          <a:p>
            <a:r>
              <a:rPr lang="zh-CN" altLang="en-US" sz="1600" b="1">
                <a:latin typeface="微软雅黑" panose="020B0503020204020204" pitchFamily="34" charset="-122"/>
                <a:ea typeface="微软雅黑" panose="020B0503020204020204" pitchFamily="34" charset="-122"/>
                <a:cs typeface="Open Sans" pitchFamily="34" charset="0"/>
              </a:rPr>
              <a:t>结束</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2028851" y="5195312"/>
            <a:ext cx="277608" cy="277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8" name="koppt-连接线"/>
          <p:cNvCxnSpPr/>
          <p:nvPr userDrawn="1"/>
        </p:nvCxnSpPr>
        <p:spPr>
          <a:xfrm rot="16200000" flipH="1">
            <a:off x="996834" y="4013405"/>
            <a:ext cx="2351140" cy="117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6715601" y="5195312"/>
            <a:ext cx="277608" cy="277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0" name="koppt-连接线"/>
          <p:cNvCxnSpPr/>
          <p:nvPr userDrawn="1"/>
        </p:nvCxnSpPr>
        <p:spPr>
          <a:xfrm rot="16200000" flipH="1">
            <a:off x="5683584" y="4013405"/>
            <a:ext cx="2351140" cy="117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4371294" y="5195312"/>
            <a:ext cx="277608" cy="277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koppt-连接线"/>
          <p:cNvCxnSpPr/>
          <p:nvPr userDrawn="1"/>
        </p:nvCxnSpPr>
        <p:spPr>
          <a:xfrm rot="5400000">
            <a:off x="3890903" y="4574661"/>
            <a:ext cx="1238259"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9058045" y="5195312"/>
            <a:ext cx="277608" cy="277608"/>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4" name="koppt-连接线"/>
          <p:cNvCxnSpPr/>
          <p:nvPr userDrawn="1"/>
        </p:nvCxnSpPr>
        <p:spPr>
          <a:xfrm rot="5400000">
            <a:off x="8577654" y="4574661"/>
            <a:ext cx="1238259" cy="21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823956" y="1848970"/>
            <a:ext cx="708641" cy="708641"/>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koppt-泪滴形"/>
          <p:cNvSpPr/>
          <p:nvPr userDrawn="1"/>
        </p:nvSpPr>
        <p:spPr>
          <a:xfrm rot="8100000">
            <a:off x="6498960" y="1828829"/>
            <a:ext cx="708641" cy="708641"/>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koppt-泪滴形"/>
          <p:cNvSpPr/>
          <p:nvPr userDrawn="1"/>
        </p:nvSpPr>
        <p:spPr>
          <a:xfrm rot="8100000">
            <a:off x="4159400" y="2951328"/>
            <a:ext cx="708641" cy="708641"/>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koppt-泪滴形"/>
          <p:cNvSpPr/>
          <p:nvPr userDrawn="1"/>
        </p:nvSpPr>
        <p:spPr>
          <a:xfrm rot="8100000">
            <a:off x="8841404" y="2927766"/>
            <a:ext cx="708641" cy="708641"/>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koppt-图标"/>
          <p:cNvSpPr/>
          <p:nvPr userDrawn="1"/>
        </p:nvSpPr>
        <p:spPr bwMode="auto">
          <a:xfrm>
            <a:off x="9031709" y="3077068"/>
            <a:ext cx="328030" cy="410037"/>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en-US" sz="3200"/>
          </a:p>
        </p:txBody>
      </p:sp>
      <p:sp>
        <p:nvSpPr>
          <p:cNvPr id="30" name="koppt-图标"/>
          <p:cNvSpPr>
            <a:spLocks noEditPoints="1"/>
          </p:cNvSpPr>
          <p:nvPr userDrawn="1"/>
        </p:nvSpPr>
        <p:spPr bwMode="auto">
          <a:xfrm>
            <a:off x="6607051" y="2015504"/>
            <a:ext cx="492459" cy="33529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3200"/>
          </a:p>
        </p:txBody>
      </p:sp>
      <p:sp>
        <p:nvSpPr>
          <p:cNvPr id="31" name="koppt-图标"/>
          <p:cNvSpPr>
            <a:spLocks noEditPoints="1"/>
          </p:cNvSpPr>
          <p:nvPr userDrawn="1"/>
        </p:nvSpPr>
        <p:spPr bwMode="auto">
          <a:xfrm>
            <a:off x="2039052" y="1999445"/>
            <a:ext cx="278449" cy="407691"/>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endParaRPr>
          </a:p>
        </p:txBody>
      </p:sp>
      <p:sp>
        <p:nvSpPr>
          <p:cNvPr id="40" name="koppt-图标"/>
          <p:cNvSpPr>
            <a:spLocks noChangeAspect="1" noEditPoints="1"/>
          </p:cNvSpPr>
          <p:nvPr userDrawn="1"/>
        </p:nvSpPr>
        <p:spPr bwMode="auto">
          <a:xfrm>
            <a:off x="4327415" y="3200407"/>
            <a:ext cx="396000" cy="310784"/>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j-ea"/>
              <a:ea typeface="+mj-ea"/>
            </a:endParaRPr>
          </a:p>
        </p:txBody>
      </p:sp>
      <p:sp>
        <p:nvSpPr>
          <p:cNvPr id="41" name="文本占位符 40"/>
          <p:cNvSpPr>
            <a:spLocks noGrp="1"/>
          </p:cNvSpPr>
          <p:nvPr>
            <p:ph type="body" sz="quarter" idx="11" hasCustomPrompt="1"/>
          </p:nvPr>
        </p:nvSpPr>
        <p:spPr>
          <a:xfrm>
            <a:off x="1832668" y="5653142"/>
            <a:ext cx="691215" cy="338554"/>
          </a:xfrm>
        </p:spPr>
        <p:txBody>
          <a:bodyPr wrap="none">
            <a:spAutoFit/>
          </a:bodyPr>
          <a:lstStyle>
            <a:lvl1pPr marL="0" indent="0">
              <a:lnSpc>
                <a:spcPct val="100000"/>
              </a:lnSpc>
              <a:spcBef>
                <a:spcPts val="0"/>
              </a:spcBef>
              <a:buNone/>
              <a:defRPr lang="zh-CN" altLang="en-US" sz="16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en-US" altLang="zh-CN" dirty="0"/>
          </a:p>
        </p:txBody>
      </p:sp>
      <p:sp>
        <p:nvSpPr>
          <p:cNvPr id="42" name="文本占位符 40"/>
          <p:cNvSpPr>
            <a:spLocks noGrp="1"/>
          </p:cNvSpPr>
          <p:nvPr>
            <p:ph type="body" sz="quarter" idx="12" hasCustomPrompt="1"/>
          </p:nvPr>
        </p:nvSpPr>
        <p:spPr>
          <a:xfrm>
            <a:off x="4163365" y="5653142"/>
            <a:ext cx="691215" cy="338554"/>
          </a:xfrm>
        </p:spPr>
        <p:txBody>
          <a:bodyPr wrap="none">
            <a:spAutoFit/>
          </a:bodyPr>
          <a:lstStyle>
            <a:lvl1pPr marL="0" indent="0">
              <a:lnSpc>
                <a:spcPct val="100000"/>
              </a:lnSpc>
              <a:spcBef>
                <a:spcPts val="0"/>
              </a:spcBef>
              <a:buFont typeface="Arial" panose="020B0604020202020204" pitchFamily="34" charset="0"/>
              <a:buNone/>
              <a:defRPr lang="zh-CN" altLang="en-US" sz="16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6492904" y="5653142"/>
            <a:ext cx="691215" cy="338554"/>
          </a:xfrm>
        </p:spPr>
        <p:txBody>
          <a:bodyPr wrap="none">
            <a:spAutoFit/>
          </a:bodyPr>
          <a:lstStyle>
            <a:lvl1pPr marL="0" indent="0">
              <a:lnSpc>
                <a:spcPct val="100000"/>
              </a:lnSpc>
              <a:spcBef>
                <a:spcPts val="0"/>
              </a:spcBef>
              <a:buNone/>
              <a:defRPr lang="zh-CN" altLang="en-US" sz="16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8820492" y="5653142"/>
            <a:ext cx="691215" cy="338554"/>
          </a:xfrm>
        </p:spPr>
        <p:txBody>
          <a:bodyPr wrap="none">
            <a:spAutoFit/>
          </a:bodyPr>
          <a:lstStyle>
            <a:lvl1pPr marL="0" indent="0">
              <a:lnSpc>
                <a:spcPct val="100000"/>
              </a:lnSpc>
              <a:spcBef>
                <a:spcPts val="0"/>
              </a:spcBef>
              <a:buNone/>
              <a:defRPr lang="zh-CN" altLang="en-US" sz="16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2257084" y="2654707"/>
            <a:ext cx="1876429" cy="458459"/>
          </a:xfrm>
        </p:spPr>
        <p:txBody>
          <a:bodyPr wrap="square">
            <a:spAutoFit/>
          </a:bodyPr>
          <a:lstStyle>
            <a:lvl1pPr marL="0" indent="0">
              <a:lnSpc>
                <a:spcPct val="150000"/>
              </a:lnSpc>
              <a:spcBef>
                <a:spcPts val="0"/>
              </a:spcBef>
              <a:buNone/>
              <a:defRPr sz="1800"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4660263" y="3677805"/>
            <a:ext cx="1876429" cy="458459"/>
          </a:xfrm>
        </p:spPr>
        <p:txBody>
          <a:bodyPr wrap="square">
            <a:spAutoFit/>
          </a:bodyPr>
          <a:lstStyle>
            <a:lvl1pPr marL="0" indent="0">
              <a:lnSpc>
                <a:spcPct val="150000"/>
              </a:lnSpc>
              <a:spcBef>
                <a:spcPts val="0"/>
              </a:spcBef>
              <a:buNone/>
              <a:defRPr sz="1800"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6944063" y="2611929"/>
            <a:ext cx="1876429" cy="458459"/>
          </a:xfrm>
        </p:spPr>
        <p:txBody>
          <a:bodyPr wrap="square">
            <a:spAutoFit/>
          </a:bodyPr>
          <a:lstStyle>
            <a:lvl1pPr marL="0" indent="0">
              <a:lnSpc>
                <a:spcPct val="150000"/>
              </a:lnSpc>
              <a:spcBef>
                <a:spcPts val="0"/>
              </a:spcBef>
              <a:buNone/>
              <a:defRPr sz="1800"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9317459" y="3699633"/>
            <a:ext cx="1876429" cy="458459"/>
          </a:xfrm>
        </p:spPr>
        <p:txBody>
          <a:bodyPr wrap="square">
            <a:spAutoFit/>
          </a:bodyPr>
          <a:lstStyle>
            <a:lvl1pPr marL="0" indent="0">
              <a:lnSpc>
                <a:spcPct val="150000"/>
              </a:lnSpc>
              <a:spcBef>
                <a:spcPts val="0"/>
              </a:spcBef>
              <a:buNone/>
              <a:defRPr sz="1800"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7"/>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8"/>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646341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8902091"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646341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8902091"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63857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9539897"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6"/>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7"/>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60497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9585263"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3"/>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4"/>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5"/>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1321698" y="5334116"/>
            <a:ext cx="9548605" cy="2117"/>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392730" y="4869632"/>
            <a:ext cx="928968" cy="92896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koppt-三角形"/>
          <p:cNvSpPr/>
          <p:nvPr userDrawn="1"/>
        </p:nvSpPr>
        <p:spPr>
          <a:xfrm rot="5400000">
            <a:off x="709986" y="5155421"/>
            <a:ext cx="372597" cy="3212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koppt-圆形"/>
          <p:cNvSpPr/>
          <p:nvPr userDrawn="1"/>
        </p:nvSpPr>
        <p:spPr>
          <a:xfrm>
            <a:off x="10870303" y="4869632"/>
            <a:ext cx="928968" cy="92896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koppt-矩形"/>
          <p:cNvSpPr/>
          <p:nvPr userDrawn="1"/>
        </p:nvSpPr>
        <p:spPr>
          <a:xfrm>
            <a:off x="11195983" y="5193211"/>
            <a:ext cx="317493" cy="317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koppt-文本框"/>
          <p:cNvSpPr/>
          <p:nvPr userDrawn="1"/>
        </p:nvSpPr>
        <p:spPr>
          <a:xfrm>
            <a:off x="559696" y="5919796"/>
            <a:ext cx="595035"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cs typeface="Open Sans" pitchFamily="34" charset="0"/>
              </a:rPr>
              <a:t>开始</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11037269" y="5919796"/>
            <a:ext cx="595035" cy="338554"/>
          </a:xfrm>
          <a:prstGeom prst="rect">
            <a:avLst/>
          </a:prstGeom>
        </p:spPr>
        <p:txBody>
          <a:bodyPr wrap="none">
            <a:spAutoFit/>
          </a:bodyPr>
          <a:lstStyle/>
          <a:p>
            <a:r>
              <a:rPr lang="zh-CN" altLang="en-US" sz="1600" b="1">
                <a:latin typeface="微软雅黑" panose="020B0503020204020204" pitchFamily="34" charset="-122"/>
                <a:ea typeface="微软雅黑" panose="020B0503020204020204" pitchFamily="34" charset="-122"/>
                <a:cs typeface="Open Sans" pitchFamily="34" charset="0"/>
              </a:rPr>
              <a:t>结束</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2028851" y="5195312"/>
            <a:ext cx="277608" cy="277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8" name="koppt-连接线"/>
          <p:cNvCxnSpPr/>
          <p:nvPr userDrawn="1"/>
        </p:nvCxnSpPr>
        <p:spPr>
          <a:xfrm rot="16200000" flipH="1">
            <a:off x="996834" y="4013405"/>
            <a:ext cx="2351140" cy="117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6715601" y="5195312"/>
            <a:ext cx="277608" cy="277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0" name="koppt-连接线"/>
          <p:cNvCxnSpPr/>
          <p:nvPr userDrawn="1"/>
        </p:nvCxnSpPr>
        <p:spPr>
          <a:xfrm rot="16200000" flipH="1">
            <a:off x="5683584" y="4013405"/>
            <a:ext cx="2351140" cy="117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4371294" y="5195312"/>
            <a:ext cx="277608" cy="277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koppt-连接线"/>
          <p:cNvCxnSpPr/>
          <p:nvPr userDrawn="1"/>
        </p:nvCxnSpPr>
        <p:spPr>
          <a:xfrm rot="5400000">
            <a:off x="3890903" y="4574661"/>
            <a:ext cx="1238259"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9058045" y="5195312"/>
            <a:ext cx="277608" cy="277608"/>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4" name="koppt-连接线"/>
          <p:cNvCxnSpPr/>
          <p:nvPr userDrawn="1"/>
        </p:nvCxnSpPr>
        <p:spPr>
          <a:xfrm rot="5400000">
            <a:off x="8577654" y="4574661"/>
            <a:ext cx="1238259" cy="21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823956" y="1848970"/>
            <a:ext cx="708641" cy="708641"/>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koppt-泪滴形"/>
          <p:cNvSpPr/>
          <p:nvPr userDrawn="1"/>
        </p:nvSpPr>
        <p:spPr>
          <a:xfrm rot="8100000">
            <a:off x="6498960" y="1828829"/>
            <a:ext cx="708641" cy="708641"/>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koppt-泪滴形"/>
          <p:cNvSpPr/>
          <p:nvPr userDrawn="1"/>
        </p:nvSpPr>
        <p:spPr>
          <a:xfrm rot="8100000">
            <a:off x="4159400" y="2951328"/>
            <a:ext cx="708641" cy="708641"/>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koppt-泪滴形"/>
          <p:cNvSpPr/>
          <p:nvPr userDrawn="1"/>
        </p:nvSpPr>
        <p:spPr>
          <a:xfrm rot="8100000">
            <a:off x="8841404" y="2927766"/>
            <a:ext cx="708641" cy="708641"/>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koppt-图标"/>
          <p:cNvSpPr/>
          <p:nvPr userDrawn="1"/>
        </p:nvSpPr>
        <p:spPr bwMode="auto">
          <a:xfrm>
            <a:off x="9031709" y="3077068"/>
            <a:ext cx="328030" cy="410037"/>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en-US" sz="3200"/>
          </a:p>
        </p:txBody>
      </p:sp>
      <p:sp>
        <p:nvSpPr>
          <p:cNvPr id="30" name="koppt-图标"/>
          <p:cNvSpPr>
            <a:spLocks noEditPoints="1"/>
          </p:cNvSpPr>
          <p:nvPr userDrawn="1"/>
        </p:nvSpPr>
        <p:spPr bwMode="auto">
          <a:xfrm>
            <a:off x="6607051" y="2015504"/>
            <a:ext cx="492459" cy="33529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3200"/>
          </a:p>
        </p:txBody>
      </p:sp>
      <p:sp>
        <p:nvSpPr>
          <p:cNvPr id="31" name="koppt-图标"/>
          <p:cNvSpPr>
            <a:spLocks noEditPoints="1"/>
          </p:cNvSpPr>
          <p:nvPr userDrawn="1"/>
        </p:nvSpPr>
        <p:spPr bwMode="auto">
          <a:xfrm>
            <a:off x="2039052" y="1999445"/>
            <a:ext cx="278449" cy="407691"/>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endParaRPr>
          </a:p>
        </p:txBody>
      </p:sp>
      <p:sp>
        <p:nvSpPr>
          <p:cNvPr id="40" name="koppt-图标"/>
          <p:cNvSpPr>
            <a:spLocks noChangeAspect="1" noEditPoints="1"/>
          </p:cNvSpPr>
          <p:nvPr userDrawn="1"/>
        </p:nvSpPr>
        <p:spPr bwMode="auto">
          <a:xfrm>
            <a:off x="4327415" y="3200407"/>
            <a:ext cx="396000" cy="310784"/>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j-ea"/>
              <a:ea typeface="+mj-ea"/>
            </a:endParaRPr>
          </a:p>
        </p:txBody>
      </p:sp>
      <p:sp>
        <p:nvSpPr>
          <p:cNvPr id="41" name="文本占位符 40"/>
          <p:cNvSpPr>
            <a:spLocks noGrp="1"/>
          </p:cNvSpPr>
          <p:nvPr>
            <p:ph type="body" sz="quarter" idx="11" hasCustomPrompt="1"/>
          </p:nvPr>
        </p:nvSpPr>
        <p:spPr>
          <a:xfrm>
            <a:off x="1832668" y="5653142"/>
            <a:ext cx="691215" cy="338554"/>
          </a:xfrm>
        </p:spPr>
        <p:txBody>
          <a:bodyPr wrap="none">
            <a:spAutoFit/>
          </a:bodyPr>
          <a:lstStyle>
            <a:lvl1pPr marL="0" indent="0">
              <a:lnSpc>
                <a:spcPct val="100000"/>
              </a:lnSpc>
              <a:spcBef>
                <a:spcPts val="0"/>
              </a:spcBef>
              <a:buNone/>
              <a:defRPr lang="zh-CN" altLang="en-US" sz="16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en-US" altLang="zh-CN" dirty="0"/>
          </a:p>
        </p:txBody>
      </p:sp>
      <p:sp>
        <p:nvSpPr>
          <p:cNvPr id="42" name="文本占位符 40"/>
          <p:cNvSpPr>
            <a:spLocks noGrp="1"/>
          </p:cNvSpPr>
          <p:nvPr>
            <p:ph type="body" sz="quarter" idx="12" hasCustomPrompt="1"/>
          </p:nvPr>
        </p:nvSpPr>
        <p:spPr>
          <a:xfrm>
            <a:off x="4163365" y="5653142"/>
            <a:ext cx="691215" cy="338554"/>
          </a:xfrm>
        </p:spPr>
        <p:txBody>
          <a:bodyPr wrap="none">
            <a:spAutoFit/>
          </a:bodyPr>
          <a:lstStyle>
            <a:lvl1pPr marL="0" indent="0">
              <a:lnSpc>
                <a:spcPct val="100000"/>
              </a:lnSpc>
              <a:spcBef>
                <a:spcPts val="0"/>
              </a:spcBef>
              <a:buFont typeface="Arial" panose="020B0604020202020204" pitchFamily="34" charset="0"/>
              <a:buNone/>
              <a:defRPr lang="zh-CN" altLang="en-US" sz="16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6492904" y="5653142"/>
            <a:ext cx="691215" cy="338554"/>
          </a:xfrm>
        </p:spPr>
        <p:txBody>
          <a:bodyPr wrap="none">
            <a:spAutoFit/>
          </a:bodyPr>
          <a:lstStyle>
            <a:lvl1pPr marL="0" indent="0">
              <a:lnSpc>
                <a:spcPct val="100000"/>
              </a:lnSpc>
              <a:spcBef>
                <a:spcPts val="0"/>
              </a:spcBef>
              <a:buNone/>
              <a:defRPr lang="zh-CN" altLang="en-US" sz="16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8820492" y="5653142"/>
            <a:ext cx="691215" cy="338554"/>
          </a:xfrm>
        </p:spPr>
        <p:txBody>
          <a:bodyPr wrap="none">
            <a:spAutoFit/>
          </a:bodyPr>
          <a:lstStyle>
            <a:lvl1pPr marL="0" indent="0">
              <a:lnSpc>
                <a:spcPct val="100000"/>
              </a:lnSpc>
              <a:spcBef>
                <a:spcPts val="0"/>
              </a:spcBef>
              <a:buNone/>
              <a:defRPr lang="zh-CN" altLang="en-US" sz="16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2257084" y="2654707"/>
            <a:ext cx="1876429" cy="458459"/>
          </a:xfrm>
        </p:spPr>
        <p:txBody>
          <a:bodyPr wrap="square">
            <a:spAutoFit/>
          </a:bodyPr>
          <a:lstStyle>
            <a:lvl1pPr marL="0" indent="0">
              <a:lnSpc>
                <a:spcPct val="150000"/>
              </a:lnSpc>
              <a:spcBef>
                <a:spcPts val="0"/>
              </a:spcBef>
              <a:buNone/>
              <a:defRPr sz="1800"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4660263" y="3677805"/>
            <a:ext cx="1876429" cy="458459"/>
          </a:xfrm>
        </p:spPr>
        <p:txBody>
          <a:bodyPr wrap="square">
            <a:spAutoFit/>
          </a:bodyPr>
          <a:lstStyle>
            <a:lvl1pPr marL="0" indent="0">
              <a:lnSpc>
                <a:spcPct val="150000"/>
              </a:lnSpc>
              <a:spcBef>
                <a:spcPts val="0"/>
              </a:spcBef>
              <a:buNone/>
              <a:defRPr sz="1800"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6944063" y="2611929"/>
            <a:ext cx="1876429" cy="458459"/>
          </a:xfrm>
        </p:spPr>
        <p:txBody>
          <a:bodyPr wrap="square">
            <a:spAutoFit/>
          </a:bodyPr>
          <a:lstStyle>
            <a:lvl1pPr marL="0" indent="0">
              <a:lnSpc>
                <a:spcPct val="150000"/>
              </a:lnSpc>
              <a:spcBef>
                <a:spcPts val="0"/>
              </a:spcBef>
              <a:buNone/>
              <a:defRPr sz="1800"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9317459" y="3699633"/>
            <a:ext cx="1876429" cy="458459"/>
          </a:xfrm>
        </p:spPr>
        <p:txBody>
          <a:bodyPr wrap="square">
            <a:spAutoFit/>
          </a:bodyPr>
          <a:lstStyle>
            <a:lvl1pPr marL="0" indent="0">
              <a:lnSpc>
                <a:spcPct val="150000"/>
              </a:lnSpc>
              <a:spcBef>
                <a:spcPts val="0"/>
              </a:spcBef>
              <a:buNone/>
              <a:defRPr sz="1800"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bg>
      <p:bgPr>
        <a:gradFill>
          <a:gsLst>
            <a:gs pos="0">
              <a:schemeClr val="tx2">
                <a:lumMod val="50000"/>
              </a:schemeClr>
            </a:gs>
            <a:gs pos="5000">
              <a:srgbClr val="0F253D"/>
            </a:gs>
            <a:gs pos="94000">
              <a:schemeClr val="tx1">
                <a:lumMod val="85000"/>
                <a:lumOff val="15000"/>
              </a:schemeClr>
            </a:gs>
          </a:gsLst>
          <a:lin ang="27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2">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4104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3"/>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4"/>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3" name="文本占位符 52"/>
          <p:cNvSpPr>
            <a:spLocks noGrp="1"/>
          </p:cNvSpPr>
          <p:nvPr>
            <p:ph type="body" idx="10" hasCustomPrompt="1"/>
          </p:nvPr>
        </p:nvSpPr>
        <p:spPr>
          <a:xfrm>
            <a:off x="3875869" y="2010768"/>
            <a:ext cx="7001917" cy="1878656"/>
          </a:xfrm>
          <a:ln>
            <a:noFill/>
          </a:ln>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b="1" spc="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endParaRPr lang="zh-CN" altLang="en-US" dirty="0"/>
          </a:p>
          <a:p>
            <a:pPr lvl="0"/>
            <a:r>
              <a:rPr lang="zh-CN" altLang="en-US" dirty="0"/>
              <a:t>一流产品和服务</a:t>
            </a:r>
            <a:endParaRPr lang="zh-CN" altLang="en-US" dirty="0"/>
          </a:p>
        </p:txBody>
      </p:sp>
      <p:cxnSp>
        <p:nvCxnSpPr>
          <p:cNvPr id="18" name="直接连接符 17"/>
          <p:cNvCxnSpPr/>
          <p:nvPr userDrawn="1"/>
        </p:nvCxnSpPr>
        <p:spPr>
          <a:xfrm>
            <a:off x="228706" y="2760293"/>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descr="夜晚建筑亮着灯的高楼&#10;&#10;描述已自动生成"/>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0" y="-358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4" name="文本占位符 3"/>
          <p:cNvSpPr>
            <a:spLocks noGrp="1"/>
          </p:cNvSpPr>
          <p:nvPr>
            <p:ph type="body" sz="quarter" idx="11" hasCustomPrompt="1"/>
          </p:nvPr>
        </p:nvSpPr>
        <p:spPr>
          <a:xfrm>
            <a:off x="9220441" y="3957317"/>
            <a:ext cx="1670787" cy="379119"/>
          </a:xfrm>
          <a:prstGeom prst="roundRect">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600" b="0" spc="300" dirty="0">
                <a:solidFill>
                  <a:schemeClr val="lt1"/>
                </a:solidFill>
                <a:latin typeface="+mn-ea"/>
              </a:defRPr>
            </a:lvl1pPr>
          </a:lstStyle>
          <a:p>
            <a:pPr marL="0" lvl="0" algn="ctr"/>
            <a:r>
              <a:rPr lang="zh-CN" altLang="en-US" dirty="0"/>
              <a:t>汇报人名字</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7"/>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8"/>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tags" Target="../tags/tag48.xml"/><Relationship Id="rId1" Type="http://schemas.openxmlformats.org/officeDocument/2006/relationships/tags" Target="../tags/tag47.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tags" Target="../tags/tag50.xml"/><Relationship Id="rId1" Type="http://schemas.openxmlformats.org/officeDocument/2006/relationships/tags" Target="../tags/tag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image" Target="../media/image19.png"/><Relationship Id="rId7" Type="http://schemas.openxmlformats.org/officeDocument/2006/relationships/image" Target="../media/image18.jpe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9" Type="http://schemas.openxmlformats.org/officeDocument/2006/relationships/notesSlide" Target="../notesSlides/notesSlide2.xml"/><Relationship Id="rId28" Type="http://schemas.openxmlformats.org/officeDocument/2006/relationships/slideLayout" Target="../slideLayouts/slideLayout12.xml"/><Relationship Id="rId27" Type="http://schemas.openxmlformats.org/officeDocument/2006/relationships/tags" Target="../tags/tag19.xml"/><Relationship Id="rId26" Type="http://schemas.openxmlformats.org/officeDocument/2006/relationships/image" Target="../media/image37.jpeg"/><Relationship Id="rId25" Type="http://schemas.openxmlformats.org/officeDocument/2006/relationships/image" Target="../media/image36.jpeg"/><Relationship Id="rId24" Type="http://schemas.openxmlformats.org/officeDocument/2006/relationships/image" Target="../media/image35.jpeg"/><Relationship Id="rId23" Type="http://schemas.openxmlformats.org/officeDocument/2006/relationships/image" Target="../media/image34.jpeg"/><Relationship Id="rId22" Type="http://schemas.openxmlformats.org/officeDocument/2006/relationships/image" Target="../media/image33.png"/><Relationship Id="rId21" Type="http://schemas.openxmlformats.org/officeDocument/2006/relationships/image" Target="../media/image32.jpeg"/><Relationship Id="rId20" Type="http://schemas.openxmlformats.org/officeDocument/2006/relationships/image" Target="../media/image31.png"/><Relationship Id="rId2" Type="http://schemas.openxmlformats.org/officeDocument/2006/relationships/image" Target="../media/image13.jpeg"/><Relationship Id="rId19" Type="http://schemas.openxmlformats.org/officeDocument/2006/relationships/image" Target="../media/image30.jpeg"/><Relationship Id="rId18" Type="http://schemas.openxmlformats.org/officeDocument/2006/relationships/image" Target="../media/image29.jpeg"/><Relationship Id="rId17" Type="http://schemas.openxmlformats.org/officeDocument/2006/relationships/image" Target="../media/image28.jpeg"/><Relationship Id="rId16" Type="http://schemas.openxmlformats.org/officeDocument/2006/relationships/image" Target="../media/image27.jpeg"/><Relationship Id="rId15" Type="http://schemas.openxmlformats.org/officeDocument/2006/relationships/image" Target="../media/image26.jpeg"/><Relationship Id="rId14" Type="http://schemas.openxmlformats.org/officeDocument/2006/relationships/image" Target="../media/image25.png"/><Relationship Id="rId13" Type="http://schemas.openxmlformats.org/officeDocument/2006/relationships/image" Target="../media/image24.jpeg"/><Relationship Id="rId12" Type="http://schemas.openxmlformats.org/officeDocument/2006/relationships/image" Target="../media/image23.jpeg"/><Relationship Id="rId11" Type="http://schemas.openxmlformats.org/officeDocument/2006/relationships/image" Target="../media/image22.jpeg"/><Relationship Id="rId10" Type="http://schemas.openxmlformats.org/officeDocument/2006/relationships/image" Target="../media/image21.jpeg"/><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4" Type="http://schemas.openxmlformats.org/officeDocument/2006/relationships/notesSlide" Target="../notesSlides/notesSlide3.xml"/><Relationship Id="rId13" Type="http://schemas.openxmlformats.org/officeDocument/2006/relationships/slideLayout" Target="../slideLayouts/slideLayout12.xml"/><Relationship Id="rId12" Type="http://schemas.openxmlformats.org/officeDocument/2006/relationships/tags" Target="../tags/tag30.xml"/><Relationship Id="rId11" Type="http://schemas.openxmlformats.org/officeDocument/2006/relationships/image" Target="../media/image38.jpeg"/><Relationship Id="rId10" Type="http://schemas.openxmlformats.org/officeDocument/2006/relationships/tags" Target="../tags/tag29.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32.xml"/><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tags" Target="../tags/tag31.xml"/><Relationship Id="rId10" Type="http://schemas.openxmlformats.org/officeDocument/2006/relationships/notesSlide" Target="../notesSlides/notesSlide4.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2.xml"/><Relationship Id="rId7" Type="http://schemas.openxmlformats.org/officeDocument/2006/relationships/tags" Target="../tags/tag37.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tags" Target="../tags/tag38.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image" Target="../media/image47.jpeg"/></Relationships>
</file>

<file path=ppt/slides/_rels/slide8.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image" Target="../media/image53.png"/><Relationship Id="rId5" Type="http://schemas.openxmlformats.org/officeDocument/2006/relationships/tags" Target="../tags/tag41.xml"/><Relationship Id="rId4" Type="http://schemas.openxmlformats.org/officeDocument/2006/relationships/image" Target="../media/image52.png"/><Relationship Id="rId3" Type="http://schemas.openxmlformats.org/officeDocument/2006/relationships/tags" Target="../tags/tag40.xml"/><Relationship Id="rId2" Type="http://schemas.openxmlformats.org/officeDocument/2006/relationships/image" Target="../media/image51.png"/><Relationship Id="rId10" Type="http://schemas.openxmlformats.org/officeDocument/2006/relationships/slideLayout" Target="../slideLayouts/slideLayout12.xml"/><Relationship Id="rId1" Type="http://schemas.openxmlformats.org/officeDocument/2006/relationships/tags" Target="../tags/tag39.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tags" Target="../tags/tag46.xml"/><Relationship Id="rId1" Type="http://schemas.openxmlformats.org/officeDocument/2006/relationships/tags" Target="../tags/tag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a:xfrm>
            <a:off x="1901190" y="1880235"/>
            <a:ext cx="9099550" cy="959485"/>
          </a:xfrm>
        </p:spPr>
        <p:txBody>
          <a:bodyPr/>
          <a:lstStyle/>
          <a:p>
            <a:pPr algn="ctr"/>
            <a:r>
              <a:rPr lang="zh-CN" altLang="en-US" spc="300" dirty="0" smtClean="0">
                <a:solidFill>
                  <a:schemeClr val="bg1"/>
                </a:solidFill>
                <a:latin typeface="Agency FB" panose="020B0503020202020204" pitchFamily="34" charset="0"/>
                <a:cs typeface="+mn-ea"/>
                <a:sym typeface="+mn-lt"/>
              </a:rPr>
              <a:t>大气颗粒物数字化</a:t>
            </a:r>
            <a:r>
              <a:rPr lang="zh-CN" altLang="en-US" spc="300" dirty="0" smtClean="0">
                <a:solidFill>
                  <a:schemeClr val="bg1"/>
                </a:solidFill>
                <a:latin typeface="Agency FB" panose="020B0503020202020204" pitchFamily="34" charset="0"/>
                <a:cs typeface="+mn-ea"/>
                <a:sym typeface="+mn-lt"/>
              </a:rPr>
              <a:t>治理服务</a:t>
            </a:r>
            <a:r>
              <a:rPr lang="en-US" altLang="zh-CN" spc="300" dirty="0" smtClean="0">
                <a:solidFill>
                  <a:schemeClr val="bg1"/>
                </a:solidFill>
                <a:latin typeface="Agency FB" panose="020B0503020202020204" pitchFamily="34" charset="0"/>
                <a:cs typeface="+mn-ea"/>
                <a:sym typeface="+mn-lt"/>
              </a:rPr>
              <a:t>—“</a:t>
            </a:r>
            <a:r>
              <a:rPr lang="zh-CN" altLang="en-US" spc="300" dirty="0" smtClean="0">
                <a:solidFill>
                  <a:schemeClr val="bg1"/>
                </a:solidFill>
                <a:latin typeface="Agency FB" panose="020B0503020202020204" pitchFamily="34" charset="0"/>
                <a:cs typeface="+mn-ea"/>
                <a:sym typeface="+mn-lt"/>
              </a:rPr>
              <a:t>滤森</a:t>
            </a:r>
            <a:r>
              <a:rPr lang="en-US" altLang="zh-CN" spc="300" dirty="0" smtClean="0">
                <a:solidFill>
                  <a:schemeClr val="bg1"/>
                </a:solidFill>
                <a:latin typeface="Agency FB" panose="020B0503020202020204" pitchFamily="34" charset="0"/>
                <a:cs typeface="+mn-ea"/>
                <a:sym typeface="+mn-lt"/>
              </a:rPr>
              <a:t>”</a:t>
            </a:r>
            <a:endParaRPr lang="en-US" altLang="zh-CN" spc="300" dirty="0" smtClean="0">
              <a:solidFill>
                <a:schemeClr val="bg1"/>
              </a:solidFill>
              <a:latin typeface="Agency FB" panose="020B0503020202020204" pitchFamily="34" charset="0"/>
              <a:cs typeface="+mn-ea"/>
              <a:sym typeface="+mn-lt"/>
            </a:endParaRPr>
          </a:p>
        </p:txBody>
      </p:sp>
      <p:sp>
        <p:nvSpPr>
          <p:cNvPr id="4" name="文本占位符 3"/>
          <p:cNvSpPr>
            <a:spLocks noGrp="1"/>
          </p:cNvSpPr>
          <p:nvPr>
            <p:ph type="body" sz="quarter" idx="11"/>
          </p:nvPr>
        </p:nvSpPr>
        <p:spPr>
          <a:xfrm>
            <a:off x="8295708" y="3889372"/>
            <a:ext cx="2505985" cy="379119"/>
          </a:xfrm>
        </p:spPr>
        <p:txBody>
          <a:bodyPr>
            <a:normAutofit fontScale="92500"/>
          </a:bodyPr>
          <a:lstStyle/>
          <a:p>
            <a:r>
              <a:rPr lang="zh-CN" altLang="en-US" dirty="0"/>
              <a:t>浙江连微环境有限公司</a:t>
            </a:r>
            <a:endParaRPr lang="zh-CN" altLang="en-US" dirty="0"/>
          </a:p>
        </p:txBody>
      </p:sp>
      <p:grpSp>
        <p:nvGrpSpPr>
          <p:cNvPr id="25" name="组合 24"/>
          <p:cNvGrpSpPr/>
          <p:nvPr/>
        </p:nvGrpSpPr>
        <p:grpSpPr>
          <a:xfrm>
            <a:off x="10219160" y="4763858"/>
            <a:ext cx="1466218" cy="1903026"/>
            <a:chOff x="9800613" y="4736113"/>
            <a:chExt cx="1483490" cy="1925443"/>
          </a:xfrm>
        </p:grpSpPr>
        <p:pic>
          <p:nvPicPr>
            <p:cNvPr id="23" name="图片 22"/>
            <p:cNvPicPr>
              <a:picLocks noChangeAspect="1"/>
            </p:cNvPicPr>
            <p:nvPr/>
          </p:nvPicPr>
          <p:blipFill>
            <a:blip r:embed="rId1"/>
            <a:stretch>
              <a:fillRect/>
            </a:stretch>
          </p:blipFill>
          <p:spPr>
            <a:xfrm>
              <a:off x="9800613" y="4736113"/>
              <a:ext cx="1483490" cy="1469226"/>
            </a:xfrm>
            <a:prstGeom prst="rect">
              <a:avLst/>
            </a:prstGeom>
          </p:spPr>
        </p:pic>
        <p:sp>
          <p:nvSpPr>
            <p:cNvPr id="2" name="文本框 1"/>
            <p:cNvSpPr txBox="1"/>
            <p:nvPr/>
          </p:nvSpPr>
          <p:spPr>
            <a:xfrm>
              <a:off x="9955849" y="6194453"/>
              <a:ext cx="1189506" cy="467103"/>
            </a:xfrm>
            <a:prstGeom prst="rect">
              <a:avLst/>
            </a:prstGeom>
            <a:noFill/>
          </p:spPr>
          <p:txBody>
            <a:bodyPr wrap="square">
              <a:spAutoFit/>
            </a:bodyPr>
            <a:p>
              <a:pPr algn="ctr"/>
              <a:r>
                <a:rPr lang="zh-CN" altLang="en-US" sz="1200" dirty="0">
                  <a:solidFill>
                    <a:schemeClr val="bg1"/>
                  </a:solidFill>
                  <a:cs typeface="+mn-ea"/>
                  <a:sym typeface="+mn-lt"/>
                </a:rPr>
                <a:t>微信扫一扫</a:t>
              </a:r>
              <a:endParaRPr lang="en-US" altLang="zh-CN" sz="1200" dirty="0">
                <a:solidFill>
                  <a:schemeClr val="bg1"/>
                </a:solidFill>
                <a:cs typeface="+mn-ea"/>
                <a:sym typeface="+mn-lt"/>
              </a:endParaRPr>
            </a:p>
            <a:p>
              <a:pPr algn="ctr"/>
              <a:r>
                <a:rPr lang="zh-CN" altLang="en-US" sz="1200" dirty="0">
                  <a:solidFill>
                    <a:schemeClr val="bg1"/>
                  </a:solidFill>
                  <a:cs typeface="+mn-ea"/>
                  <a:sym typeface="+mn-lt"/>
                </a:rPr>
                <a:t>关注公众号</a:t>
              </a:r>
              <a:endParaRPr lang="zh-CN" altLang="en-US" sz="1200" dirty="0">
                <a:solidFill>
                  <a:schemeClr val="bg1"/>
                </a:solidFill>
                <a:cs typeface="+mn-ea"/>
                <a:sym typeface="+mn-lt"/>
              </a:endParaRPr>
            </a:p>
          </p:txBody>
        </p:sp>
      </p:grpSp>
      <p:sp>
        <p:nvSpPr>
          <p:cNvPr id="14" name="文本框 13"/>
          <p:cNvSpPr txBox="1"/>
          <p:nvPr/>
        </p:nvSpPr>
        <p:spPr>
          <a:xfrm>
            <a:off x="6809740" y="4890135"/>
            <a:ext cx="3409315" cy="1198880"/>
          </a:xfrm>
          <a:prstGeom prst="rect">
            <a:avLst/>
          </a:prstGeom>
          <a:noFill/>
        </p:spPr>
        <p:txBody>
          <a:bodyPr wrap="square">
            <a:spAutoFit/>
          </a:bodyPr>
          <a:p>
            <a:pPr>
              <a:lnSpc>
                <a:spcPct val="150000"/>
              </a:lnSpc>
            </a:pPr>
            <a:r>
              <a:rPr lang="zh-CN" altLang="en-US" sz="1200" b="1" dirty="0">
                <a:solidFill>
                  <a:schemeClr val="bg1"/>
                </a:solidFill>
                <a:cs typeface="+mn-ea"/>
                <a:sym typeface="+mn-lt"/>
              </a:rPr>
              <a:t>浙江连微环境有限公司</a:t>
            </a:r>
            <a:endParaRPr lang="en-US" altLang="zh-CN" sz="1200" b="1" dirty="0">
              <a:solidFill>
                <a:schemeClr val="bg1"/>
              </a:solidFill>
              <a:cs typeface="+mn-ea"/>
              <a:sym typeface="+mn-lt"/>
            </a:endParaRPr>
          </a:p>
          <a:p>
            <a:pPr>
              <a:lnSpc>
                <a:spcPct val="150000"/>
              </a:lnSpc>
            </a:pPr>
            <a:r>
              <a:rPr lang="zh-CN" altLang="en-US" sz="1200" dirty="0">
                <a:solidFill>
                  <a:schemeClr val="bg1"/>
                </a:solidFill>
                <a:cs typeface="+mn-ea"/>
                <a:sym typeface="+mn-lt"/>
              </a:rPr>
              <a:t>地址：浙江省杭州市拱墅区鹏锦科创大厦17楼</a:t>
            </a:r>
            <a:endParaRPr lang="en-US" altLang="zh-CN" sz="1200" dirty="0">
              <a:solidFill>
                <a:schemeClr val="bg1"/>
              </a:solidFill>
              <a:cs typeface="+mn-ea"/>
              <a:sym typeface="+mn-lt"/>
            </a:endParaRPr>
          </a:p>
          <a:p>
            <a:pPr>
              <a:lnSpc>
                <a:spcPct val="150000"/>
              </a:lnSpc>
            </a:pPr>
            <a:r>
              <a:rPr lang="zh-CN" altLang="en-US" sz="1200" dirty="0">
                <a:solidFill>
                  <a:schemeClr val="bg1"/>
                </a:solidFill>
                <a:cs typeface="+mn-ea"/>
                <a:sym typeface="+mn-lt"/>
              </a:rPr>
              <a:t>总机：0571-87608587，0571-86793151</a:t>
            </a:r>
            <a:endParaRPr lang="en-US" altLang="zh-CN" sz="1200" dirty="0">
              <a:solidFill>
                <a:schemeClr val="bg1"/>
              </a:solidFill>
              <a:cs typeface="+mn-ea"/>
              <a:sym typeface="+mn-lt"/>
            </a:endParaRPr>
          </a:p>
          <a:p>
            <a:pPr>
              <a:lnSpc>
                <a:spcPct val="150000"/>
              </a:lnSpc>
            </a:pPr>
            <a:r>
              <a:rPr lang="zh-CN" altLang="en-US" sz="1200" dirty="0">
                <a:solidFill>
                  <a:schemeClr val="bg1"/>
                </a:solidFill>
                <a:cs typeface="+mn-ea"/>
                <a:sym typeface="+mn-lt"/>
              </a:rPr>
              <a:t>手机：</a:t>
            </a:r>
            <a:r>
              <a:rPr lang="en-US" altLang="zh-CN" sz="1200" dirty="0">
                <a:solidFill>
                  <a:schemeClr val="bg1"/>
                </a:solidFill>
                <a:cs typeface="+mn-ea"/>
                <a:sym typeface="+mn-lt"/>
              </a:rPr>
              <a:t>131-1571-7009</a:t>
            </a:r>
            <a:endParaRPr lang="en-US" altLang="zh-CN" sz="12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cs typeface="+mn-ea"/>
                <a:sym typeface="+mn-lt"/>
              </a:rPr>
              <a:t>05 </a:t>
            </a:r>
            <a:r>
              <a:rPr lang="zh-CN" altLang="en-US" dirty="0">
                <a:cs typeface="+mn-ea"/>
                <a:sym typeface="+mn-lt"/>
              </a:rPr>
              <a:t>案例</a:t>
            </a:r>
            <a:r>
              <a:rPr lang="zh-CN" altLang="en-US" dirty="0">
                <a:cs typeface="+mn-ea"/>
                <a:sym typeface="+mn-lt"/>
              </a:rPr>
              <a:t>绩效</a:t>
            </a:r>
            <a:endParaRPr lang="zh-CN" altLang="en-US" dirty="0">
              <a:cs typeface="+mn-ea"/>
              <a:sym typeface="+mn-lt"/>
            </a:endParaRPr>
          </a:p>
        </p:txBody>
      </p:sp>
      <p:sp>
        <p:nvSpPr>
          <p:cNvPr id="1267" name="Google Shape;1267;p40"/>
          <p:cNvSpPr txBox="1"/>
          <p:nvPr>
            <p:custDataLst>
              <p:tags r:id="rId1"/>
            </p:custDataLst>
          </p:nvPr>
        </p:nvSpPr>
        <p:spPr>
          <a:xfrm>
            <a:off x="2680970" y="912495"/>
            <a:ext cx="1207135" cy="495935"/>
          </a:xfrm>
          <a:prstGeom prst="rect">
            <a:avLst/>
          </a:prstGeom>
          <a:noFill/>
          <a:ln>
            <a:noFill/>
          </a:ln>
        </p:spPr>
        <p:txBody>
          <a:bodyPr spcFirstLastPara="1" wrap="square" lIns="121900" tIns="121900" rIns="121900" bIns="121900" anchor="ctr" anchorCtr="0">
            <a:noAutofit/>
          </a:bodyPr>
          <a:p>
            <a:endParaRPr lang="zh-CN" altLang="en-US" b="1" dirty="0">
              <a:cs typeface="+mn-ea"/>
              <a:sym typeface="+mn-lt"/>
            </a:endParaRPr>
          </a:p>
        </p:txBody>
      </p:sp>
      <p:sp>
        <p:nvSpPr>
          <p:cNvPr id="5" name="Google Shape;1267;p40"/>
          <p:cNvSpPr txBox="1"/>
          <p:nvPr>
            <p:custDataLst>
              <p:tags r:id="rId2"/>
            </p:custDataLst>
          </p:nvPr>
        </p:nvSpPr>
        <p:spPr>
          <a:xfrm>
            <a:off x="7858125" y="912495"/>
            <a:ext cx="2337435" cy="495935"/>
          </a:xfrm>
          <a:prstGeom prst="rect">
            <a:avLst/>
          </a:prstGeom>
          <a:noFill/>
          <a:ln>
            <a:noFill/>
          </a:ln>
        </p:spPr>
        <p:txBody>
          <a:bodyPr spcFirstLastPara="1" wrap="square" lIns="121900" tIns="121900" rIns="121900" bIns="121900" anchor="ctr" anchorCtr="0">
            <a:noAutofit/>
          </a:bodyPr>
          <a:p>
            <a:endParaRPr lang="zh-CN" altLang="en-US" b="1" dirty="0">
              <a:cs typeface="+mn-ea"/>
              <a:sym typeface="+mn-lt"/>
            </a:endParaRPr>
          </a:p>
        </p:txBody>
      </p:sp>
      <p:sp>
        <p:nvSpPr>
          <p:cNvPr id="3" name="文本框 2"/>
          <p:cNvSpPr txBox="1"/>
          <p:nvPr/>
        </p:nvSpPr>
        <p:spPr>
          <a:xfrm>
            <a:off x="200660" y="1116965"/>
            <a:ext cx="11857990" cy="5659120"/>
          </a:xfrm>
          <a:prstGeom prst="rect">
            <a:avLst/>
          </a:prstGeom>
          <a:noFill/>
        </p:spPr>
        <p:txBody>
          <a:bodyPr wrap="square" rtlCol="0">
            <a:noAutofit/>
          </a:bodyPr>
          <a:p>
            <a:endParaRPr lang="zh-CN" altLang="en-US"/>
          </a:p>
        </p:txBody>
      </p:sp>
      <p:sp>
        <p:nvSpPr>
          <p:cNvPr id="4" name="文本框 3"/>
          <p:cNvSpPr txBox="1"/>
          <p:nvPr/>
        </p:nvSpPr>
        <p:spPr>
          <a:xfrm>
            <a:off x="635635" y="1116965"/>
            <a:ext cx="10940415" cy="2088515"/>
          </a:xfrm>
          <a:prstGeom prst="rect">
            <a:avLst/>
          </a:prstGeom>
          <a:noFill/>
        </p:spPr>
        <p:txBody>
          <a:bodyPr wrap="square" rtlCol="0" anchor="t">
            <a:noAutofit/>
          </a:bodyPr>
          <a:p>
            <a:pPr algn="l">
              <a:lnSpc>
                <a:spcPct val="150000"/>
              </a:lnSpc>
            </a:pPr>
            <a:r>
              <a:rPr lang="en-US" altLang="zh-CN" sz="1400" dirty="0">
                <a:cs typeface="+mn-ea"/>
                <a:sym typeface="+mn-lt"/>
              </a:rPr>
              <a:t>  </a:t>
            </a:r>
            <a:r>
              <a:rPr lang="zh-CN" altLang="en-US" sz="1400" dirty="0">
                <a:cs typeface="+mn-ea"/>
                <a:sym typeface="+mn-lt"/>
              </a:rPr>
              <a:t>为应对除夕春节假期烟花爆竹燃放造成的局部重污染天气，受街道委托，我司</a:t>
            </a:r>
            <a:r>
              <a:rPr lang="en-US" altLang="zh-CN" sz="1400" dirty="0">
                <a:cs typeface="+mn-ea"/>
                <a:sym typeface="+mn-lt"/>
              </a:rPr>
              <a:t>“</a:t>
            </a:r>
            <a:r>
              <a:rPr lang="zh-CN" altLang="en-US" sz="1400" dirty="0">
                <a:cs typeface="+mn-ea"/>
                <a:sym typeface="+mn-lt"/>
              </a:rPr>
              <a:t>滤森</a:t>
            </a:r>
            <a:r>
              <a:rPr lang="en-US" altLang="zh-CN" sz="1400" dirty="0">
                <a:cs typeface="+mn-ea"/>
                <a:sym typeface="+mn-lt"/>
              </a:rPr>
              <a:t>”</a:t>
            </a:r>
            <a:r>
              <a:rPr lang="zh-CN" altLang="en-US" sz="1400" dirty="0">
                <a:cs typeface="+mn-ea"/>
                <a:sym typeface="+mn-lt"/>
              </a:rPr>
              <a:t>产品作为街道除夕春节假期重污染天气的主要应对措施。根据除夕当天空气质量情况（</a:t>
            </a:r>
            <a:r>
              <a:rPr lang="en-US" altLang="zh-CN" sz="1400" dirty="0">
                <a:cs typeface="+mn-ea"/>
                <a:sym typeface="+mn-lt"/>
              </a:rPr>
              <a:t>1</a:t>
            </a:r>
            <a:r>
              <a:rPr lang="zh-CN" altLang="en-US" sz="1400" dirty="0">
                <a:cs typeface="+mn-ea"/>
                <a:sym typeface="+mn-lt"/>
              </a:rPr>
              <a:t>月</a:t>
            </a:r>
            <a:r>
              <a:rPr lang="en-US" altLang="zh-CN" sz="1400" dirty="0">
                <a:cs typeface="+mn-ea"/>
                <a:sym typeface="+mn-lt"/>
              </a:rPr>
              <a:t>28</a:t>
            </a:r>
            <a:r>
              <a:rPr lang="zh-CN" altLang="en-US" sz="1400" dirty="0">
                <a:cs typeface="+mn-ea"/>
                <a:sym typeface="+mn-lt"/>
              </a:rPr>
              <a:t>日除夕当天</a:t>
            </a:r>
            <a:r>
              <a:rPr lang="en-US" altLang="zh-CN" sz="1400" dirty="0">
                <a:cs typeface="+mn-ea"/>
                <a:sym typeface="+mn-lt"/>
              </a:rPr>
              <a:t>20</a:t>
            </a:r>
            <a:r>
              <a:rPr lang="zh-CN" altLang="en-US" sz="1400" dirty="0">
                <a:cs typeface="+mn-ea"/>
                <a:sym typeface="+mn-lt"/>
              </a:rPr>
              <a:t>点开始全市出现污染情况），我司</a:t>
            </a:r>
            <a:r>
              <a:rPr lang="en-US" altLang="zh-CN" sz="1400" dirty="0">
                <a:cs typeface="+mn-ea"/>
                <a:sym typeface="+mn-lt"/>
              </a:rPr>
              <a:t>“</a:t>
            </a:r>
            <a:r>
              <a:rPr lang="zh-CN" altLang="en-US" sz="1400" dirty="0">
                <a:cs typeface="+mn-ea"/>
                <a:sym typeface="+mn-lt"/>
              </a:rPr>
              <a:t>滤森</a:t>
            </a:r>
            <a:r>
              <a:rPr lang="en-US" altLang="zh-CN" sz="1400" dirty="0">
                <a:cs typeface="+mn-ea"/>
                <a:sym typeface="+mn-lt"/>
              </a:rPr>
              <a:t>”</a:t>
            </a:r>
            <a:r>
              <a:rPr lang="zh-CN" altLang="en-US" sz="1400" dirty="0">
                <a:cs typeface="+mn-ea"/>
                <a:sym typeface="+mn-lt"/>
              </a:rPr>
              <a:t>应急设备于除夕当天</a:t>
            </a:r>
            <a:r>
              <a:rPr lang="en-US" altLang="zh-CN" sz="1400" dirty="0">
                <a:cs typeface="+mn-ea"/>
                <a:sym typeface="+mn-lt"/>
              </a:rPr>
              <a:t>23</a:t>
            </a:r>
            <a:r>
              <a:rPr lang="zh-CN" altLang="en-US" sz="1400" dirty="0">
                <a:cs typeface="+mn-ea"/>
                <a:sym typeface="+mn-lt"/>
              </a:rPr>
              <a:t>点开始响应至第二天凌晨</a:t>
            </a:r>
            <a:r>
              <a:rPr lang="en-US" altLang="zh-CN" sz="1400" dirty="0">
                <a:cs typeface="+mn-ea"/>
                <a:sym typeface="+mn-lt"/>
              </a:rPr>
              <a:t>2</a:t>
            </a:r>
            <a:r>
              <a:rPr lang="zh-CN" altLang="en-US" sz="1400" dirty="0">
                <a:cs typeface="+mn-ea"/>
                <a:sym typeface="+mn-lt"/>
              </a:rPr>
              <a:t>点结束，响应的</a:t>
            </a:r>
            <a:r>
              <a:rPr lang="en-US" altLang="zh-CN" sz="1400" dirty="0">
                <a:cs typeface="+mn-ea"/>
                <a:sym typeface="+mn-lt"/>
              </a:rPr>
              <a:t>3</a:t>
            </a:r>
            <a:r>
              <a:rPr lang="zh-CN" altLang="en-US" sz="1400" dirty="0">
                <a:cs typeface="+mn-ea"/>
                <a:sym typeface="+mn-lt"/>
              </a:rPr>
              <a:t>个小时期间确保站点的</a:t>
            </a:r>
            <a:r>
              <a:rPr lang="en-US" altLang="zh-CN" sz="1400" dirty="0">
                <a:cs typeface="+mn-ea"/>
                <a:sym typeface="+mn-lt"/>
              </a:rPr>
              <a:t>PM2.5</a:t>
            </a:r>
            <a:r>
              <a:rPr lang="zh-CN" altLang="en-US" sz="1400" dirty="0">
                <a:cs typeface="+mn-ea"/>
                <a:sym typeface="+mn-lt"/>
              </a:rPr>
              <a:t>数据快速下降，空气质量指数级别确保在良好级别。</a:t>
            </a:r>
            <a:endParaRPr lang="zh-CN" altLang="en-US" sz="1400" dirty="0">
              <a:cs typeface="+mn-ea"/>
              <a:sym typeface="+mn-lt"/>
            </a:endParaRPr>
          </a:p>
        </p:txBody>
      </p:sp>
      <p:pic>
        <p:nvPicPr>
          <p:cNvPr id="9" name="图片 8"/>
          <p:cNvPicPr>
            <a:picLocks noChangeAspect="1"/>
          </p:cNvPicPr>
          <p:nvPr/>
        </p:nvPicPr>
        <p:blipFill>
          <a:blip r:embed="rId3"/>
          <a:stretch>
            <a:fillRect/>
          </a:stretch>
        </p:blipFill>
        <p:spPr>
          <a:xfrm>
            <a:off x="510540" y="2469515"/>
            <a:ext cx="5904865" cy="3168650"/>
          </a:xfrm>
          <a:prstGeom prst="rect">
            <a:avLst/>
          </a:prstGeom>
        </p:spPr>
      </p:pic>
      <p:pic>
        <p:nvPicPr>
          <p:cNvPr id="6" name="图片 5"/>
          <p:cNvPicPr>
            <a:picLocks noChangeAspect="1"/>
          </p:cNvPicPr>
          <p:nvPr/>
        </p:nvPicPr>
        <p:blipFill>
          <a:blip r:embed="rId4"/>
          <a:stretch>
            <a:fillRect/>
          </a:stretch>
        </p:blipFill>
        <p:spPr>
          <a:xfrm>
            <a:off x="6415405" y="2487295"/>
            <a:ext cx="5507355" cy="3150235"/>
          </a:xfrm>
          <a:prstGeom prst="rect">
            <a:avLst/>
          </a:prstGeom>
        </p:spPr>
      </p:pic>
      <p:sp>
        <p:nvSpPr>
          <p:cNvPr id="7" name="文本框 6"/>
          <p:cNvSpPr txBox="1"/>
          <p:nvPr/>
        </p:nvSpPr>
        <p:spPr>
          <a:xfrm>
            <a:off x="1656080" y="5808345"/>
            <a:ext cx="3424555" cy="368300"/>
          </a:xfrm>
          <a:prstGeom prst="rect">
            <a:avLst/>
          </a:prstGeom>
          <a:noFill/>
        </p:spPr>
        <p:txBody>
          <a:bodyPr wrap="square" rtlCol="0">
            <a:spAutoFit/>
          </a:bodyPr>
          <a:p>
            <a:r>
              <a:rPr lang="en-US" altLang="zh-CN"/>
              <a:t>           </a:t>
            </a:r>
            <a:r>
              <a:rPr lang="zh-CN" altLang="en-US" b="1">
                <a:solidFill>
                  <a:schemeClr val="tx1"/>
                </a:solidFill>
              </a:rPr>
              <a:t>污染物数值表</a:t>
            </a:r>
            <a:endParaRPr lang="zh-CN" altLang="en-US" b="1">
              <a:solidFill>
                <a:schemeClr val="tx1"/>
              </a:solidFill>
            </a:endParaRPr>
          </a:p>
        </p:txBody>
      </p:sp>
      <p:sp>
        <p:nvSpPr>
          <p:cNvPr id="8" name="文本框 7"/>
          <p:cNvSpPr txBox="1"/>
          <p:nvPr/>
        </p:nvSpPr>
        <p:spPr>
          <a:xfrm>
            <a:off x="8059420" y="5861050"/>
            <a:ext cx="2848610" cy="368300"/>
          </a:xfrm>
          <a:prstGeom prst="rect">
            <a:avLst/>
          </a:prstGeom>
          <a:noFill/>
        </p:spPr>
        <p:txBody>
          <a:bodyPr wrap="square" rtlCol="0">
            <a:spAutoFit/>
          </a:bodyPr>
          <a:p>
            <a:r>
              <a:rPr lang="en-US" altLang="zh-CN" b="1"/>
              <a:t>        PM2.5</a:t>
            </a:r>
            <a:r>
              <a:rPr lang="zh-CN" altLang="en-US" b="1"/>
              <a:t>浓度对比图</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cs typeface="+mn-ea"/>
                <a:sym typeface="+mn-lt"/>
              </a:rPr>
              <a:t>05 </a:t>
            </a:r>
            <a:r>
              <a:rPr lang="zh-CN" altLang="en-US" dirty="0">
                <a:cs typeface="+mn-ea"/>
                <a:sym typeface="+mn-lt"/>
              </a:rPr>
              <a:t>案例</a:t>
            </a:r>
            <a:r>
              <a:rPr lang="zh-CN" altLang="en-US" dirty="0">
                <a:cs typeface="+mn-ea"/>
                <a:sym typeface="+mn-lt"/>
              </a:rPr>
              <a:t>绩效</a:t>
            </a:r>
            <a:endParaRPr lang="zh-CN" altLang="en-US" dirty="0">
              <a:cs typeface="+mn-ea"/>
              <a:sym typeface="+mn-lt"/>
            </a:endParaRPr>
          </a:p>
        </p:txBody>
      </p:sp>
      <p:sp>
        <p:nvSpPr>
          <p:cNvPr id="1267" name="Google Shape;1267;p40"/>
          <p:cNvSpPr txBox="1"/>
          <p:nvPr>
            <p:custDataLst>
              <p:tags r:id="rId1"/>
            </p:custDataLst>
          </p:nvPr>
        </p:nvSpPr>
        <p:spPr>
          <a:xfrm>
            <a:off x="2680970" y="912495"/>
            <a:ext cx="1207135" cy="495935"/>
          </a:xfrm>
          <a:prstGeom prst="rect">
            <a:avLst/>
          </a:prstGeom>
          <a:noFill/>
          <a:ln>
            <a:noFill/>
          </a:ln>
        </p:spPr>
        <p:txBody>
          <a:bodyPr spcFirstLastPara="1" wrap="square" lIns="121900" tIns="121900" rIns="121900" bIns="121900" anchor="ctr" anchorCtr="0">
            <a:noAutofit/>
          </a:bodyPr>
          <a:p>
            <a:endParaRPr lang="zh-CN" altLang="en-US" b="1" dirty="0">
              <a:cs typeface="+mn-ea"/>
              <a:sym typeface="+mn-lt"/>
            </a:endParaRPr>
          </a:p>
        </p:txBody>
      </p:sp>
      <p:sp>
        <p:nvSpPr>
          <p:cNvPr id="5" name="Google Shape;1267;p40"/>
          <p:cNvSpPr txBox="1"/>
          <p:nvPr>
            <p:custDataLst>
              <p:tags r:id="rId2"/>
            </p:custDataLst>
          </p:nvPr>
        </p:nvSpPr>
        <p:spPr>
          <a:xfrm>
            <a:off x="7858125" y="912495"/>
            <a:ext cx="2337435" cy="495935"/>
          </a:xfrm>
          <a:prstGeom prst="rect">
            <a:avLst/>
          </a:prstGeom>
          <a:noFill/>
          <a:ln>
            <a:noFill/>
          </a:ln>
        </p:spPr>
        <p:txBody>
          <a:bodyPr spcFirstLastPara="1" wrap="square" lIns="121900" tIns="121900" rIns="121900" bIns="121900" anchor="ctr" anchorCtr="0">
            <a:noAutofit/>
          </a:bodyPr>
          <a:p>
            <a:endParaRPr lang="zh-CN" altLang="en-US" b="1" dirty="0">
              <a:cs typeface="+mn-ea"/>
              <a:sym typeface="+mn-lt"/>
            </a:endParaRPr>
          </a:p>
        </p:txBody>
      </p:sp>
      <p:sp>
        <p:nvSpPr>
          <p:cNvPr id="3" name="文本框 2"/>
          <p:cNvSpPr txBox="1"/>
          <p:nvPr/>
        </p:nvSpPr>
        <p:spPr>
          <a:xfrm>
            <a:off x="200660" y="1116965"/>
            <a:ext cx="11857990" cy="5659120"/>
          </a:xfrm>
          <a:prstGeom prst="rect">
            <a:avLst/>
          </a:prstGeom>
          <a:noFill/>
        </p:spPr>
        <p:txBody>
          <a:bodyPr wrap="square" rtlCol="0">
            <a:noAutofit/>
          </a:bodyPr>
          <a:p>
            <a:endParaRPr lang="zh-CN" altLang="en-US"/>
          </a:p>
        </p:txBody>
      </p:sp>
      <p:sp>
        <p:nvSpPr>
          <p:cNvPr id="4" name="文本框 3"/>
          <p:cNvSpPr txBox="1"/>
          <p:nvPr/>
        </p:nvSpPr>
        <p:spPr>
          <a:xfrm>
            <a:off x="635635" y="1116965"/>
            <a:ext cx="10940415" cy="2088515"/>
          </a:xfrm>
          <a:prstGeom prst="rect">
            <a:avLst/>
          </a:prstGeom>
          <a:noFill/>
        </p:spPr>
        <p:txBody>
          <a:bodyPr wrap="square" rtlCol="0" anchor="t">
            <a:noAutofit/>
          </a:bodyPr>
          <a:p>
            <a:pPr algn="l">
              <a:lnSpc>
                <a:spcPct val="150000"/>
              </a:lnSpc>
            </a:pPr>
            <a:r>
              <a:rPr lang="zh-CN" altLang="en-US"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华家池工地（浙江农大国控点附</a:t>
            </a:r>
            <a:r>
              <a:rPr lang="zh-CN" altLang="en-US"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近）安装</a:t>
            </a:r>
            <a:r>
              <a:rPr lang="en-US" altLang="zh-CN"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a:t>
            </a:r>
            <a:r>
              <a:rPr lang="zh-CN" altLang="en-US"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滤森</a:t>
            </a:r>
            <a:r>
              <a:rPr lang="en-US" altLang="zh-CN"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a:t>
            </a:r>
            <a:r>
              <a:rPr lang="zh-CN" altLang="en-US"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净化器后，</a:t>
            </a:r>
            <a:endParaRPr lang="zh-CN" altLang="en-US"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endParaRPr>
          </a:p>
          <a:p>
            <a:pPr algn="l">
              <a:lnSpc>
                <a:spcPct val="150000"/>
              </a:lnSpc>
            </a:pPr>
            <a:r>
              <a:rPr lang="zh-CN" altLang="en-US"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区域空气质量数据有明显改善，设备</a:t>
            </a:r>
            <a:r>
              <a:rPr lang="en-US" altLang="zh-CN"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12</a:t>
            </a:r>
            <a:r>
              <a:rPr lang="zh-CN" altLang="en-US"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日中午启动后，</a:t>
            </a:r>
            <a:endParaRPr lang="zh-CN" altLang="en-US"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endParaRPr>
          </a:p>
          <a:p>
            <a:pPr algn="l">
              <a:lnSpc>
                <a:spcPct val="150000"/>
              </a:lnSpc>
            </a:pPr>
            <a:r>
              <a:rPr lang="en-US" altLang="zh-CN"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PM2.5</a:t>
            </a:r>
            <a:r>
              <a:rPr lang="zh-CN" altLang="en-US" sz="1600">
                <a:solidFill>
                  <a:schemeClr val="tx1"/>
                </a:solidFill>
                <a:effectLst>
                  <a:outerShdw blurRad="38100" dist="19050" dir="2700000" algn="tl" rotWithShape="0">
                    <a:schemeClr val="dk1">
                      <a:alpha val="40000"/>
                    </a:schemeClr>
                  </a:outerShdw>
                </a:effectLst>
                <a:latin typeface="楷体" panose="02010609060101010101" charset="-122"/>
                <a:ea typeface="楷体" panose="02010609060101010101" charset="-122"/>
                <a:cs typeface="楷体" panose="02010609060101010101" charset="-122"/>
                <a:sym typeface="+mn-lt"/>
              </a:rPr>
              <a:t>数据逐渐由上午城区最差扭转至城区最佳</a:t>
            </a:r>
            <a:r>
              <a:rPr lang="zh-CN" altLang="en-US" sz="1600">
                <a:solidFill>
                  <a:schemeClr val="tx1"/>
                </a:solidFill>
                <a:effectLst>
                  <a:outerShdw blurRad="38100" dist="19050" dir="2700000" algn="tl" rotWithShape="0">
                    <a:schemeClr val="dk1">
                      <a:alpha val="40000"/>
                    </a:schemeClr>
                  </a:outerShdw>
                </a:effectLst>
                <a:latin typeface="华文行楷" panose="02010800040101010101" charset="-122"/>
                <a:ea typeface="华文行楷" panose="02010800040101010101" charset="-122"/>
                <a:cs typeface="华文行楷" panose="02010800040101010101" charset="-122"/>
                <a:sym typeface="+mn-lt"/>
              </a:rPr>
              <a:t>。</a:t>
            </a:r>
            <a:endParaRPr lang="zh-CN" altLang="en-US" sz="1400">
              <a:solidFill>
                <a:schemeClr val="tx1"/>
              </a:solidFill>
              <a:effectLst>
                <a:outerShdw blurRad="38100" dist="19050" dir="2700000" algn="tl" rotWithShape="0">
                  <a:schemeClr val="dk1">
                    <a:alpha val="40000"/>
                  </a:schemeClr>
                </a:outerShdw>
              </a:effectLst>
              <a:latin typeface="华文行楷" panose="02010800040101010101" charset="-122"/>
              <a:ea typeface="华文行楷" panose="02010800040101010101" charset="-122"/>
              <a:cs typeface="华文行楷" panose="02010800040101010101" charset="-122"/>
              <a:sym typeface="+mn-lt"/>
            </a:endParaRPr>
          </a:p>
          <a:p>
            <a:pPr algn="l">
              <a:lnSpc>
                <a:spcPct val="150000"/>
              </a:lnSpc>
            </a:pPr>
            <a:endParaRPr lang="zh-CN" altLang="en-US" sz="1400" dirty="0">
              <a:solidFill>
                <a:schemeClr val="tx1"/>
              </a:solidFill>
              <a:effectLst>
                <a:outerShdw blurRad="38100" dist="19050" dir="2700000" algn="tl" rotWithShape="0">
                  <a:schemeClr val="dk1">
                    <a:alpha val="40000"/>
                  </a:schemeClr>
                </a:outerShdw>
              </a:effectLst>
              <a:latin typeface="华文行楷" panose="02010800040101010101" charset="-122"/>
              <a:ea typeface="华文行楷" panose="02010800040101010101" charset="-122"/>
              <a:cs typeface="华文行楷" panose="02010800040101010101" charset="-122"/>
              <a:sym typeface="+mn-lt"/>
            </a:endParaRPr>
          </a:p>
        </p:txBody>
      </p:sp>
      <p:sp>
        <p:nvSpPr>
          <p:cNvPr id="7" name="文本框 6"/>
          <p:cNvSpPr txBox="1"/>
          <p:nvPr/>
        </p:nvSpPr>
        <p:spPr>
          <a:xfrm>
            <a:off x="1656080" y="5808345"/>
            <a:ext cx="3424555" cy="368300"/>
          </a:xfrm>
          <a:prstGeom prst="rect">
            <a:avLst/>
          </a:prstGeom>
          <a:noFill/>
        </p:spPr>
        <p:txBody>
          <a:bodyPr wrap="square" rtlCol="0">
            <a:spAutoFit/>
          </a:bodyPr>
          <a:p>
            <a:r>
              <a:rPr lang="en-US" altLang="zh-CN"/>
              <a:t>        </a:t>
            </a:r>
            <a:endParaRPr lang="zh-CN" altLang="en-US" b="1">
              <a:solidFill>
                <a:schemeClr val="tx1"/>
              </a:solidFill>
            </a:endParaRPr>
          </a:p>
        </p:txBody>
      </p:sp>
      <p:pic>
        <p:nvPicPr>
          <p:cNvPr id="22" name="图片 21"/>
          <p:cNvPicPr>
            <a:picLocks noChangeAspect="1"/>
          </p:cNvPicPr>
          <p:nvPr/>
        </p:nvPicPr>
        <p:blipFill>
          <a:blip r:embed="rId3"/>
          <a:stretch>
            <a:fillRect/>
          </a:stretch>
        </p:blipFill>
        <p:spPr>
          <a:xfrm>
            <a:off x="8471364" y="742979"/>
            <a:ext cx="3104472" cy="2836845"/>
          </a:xfrm>
          <a:prstGeom prst="rect">
            <a:avLst/>
          </a:prstGeom>
        </p:spPr>
      </p:pic>
      <p:pic>
        <p:nvPicPr>
          <p:cNvPr id="24" name="图片 23"/>
          <p:cNvPicPr>
            <a:picLocks noChangeAspect="1"/>
          </p:cNvPicPr>
          <p:nvPr/>
        </p:nvPicPr>
        <p:blipFill>
          <a:blip r:embed="rId4"/>
          <a:stretch>
            <a:fillRect/>
          </a:stretch>
        </p:blipFill>
        <p:spPr>
          <a:xfrm>
            <a:off x="8471364" y="3694199"/>
            <a:ext cx="3104472" cy="2778881"/>
          </a:xfrm>
          <a:prstGeom prst="rect">
            <a:avLst/>
          </a:prstGeom>
        </p:spPr>
      </p:pic>
      <p:sp>
        <p:nvSpPr>
          <p:cNvPr id="25" name="文本框 24"/>
          <p:cNvSpPr txBox="1"/>
          <p:nvPr/>
        </p:nvSpPr>
        <p:spPr>
          <a:xfrm>
            <a:off x="8974103" y="1408473"/>
            <a:ext cx="1535638" cy="461665"/>
          </a:xfrm>
          <a:prstGeom prst="rect">
            <a:avLst/>
          </a:prstGeom>
          <a:noFill/>
        </p:spPr>
        <p:txBody>
          <a:bodyPr wrap="square" rtlCol="0">
            <a:spAutoFit/>
          </a:bodyPr>
          <a:p>
            <a:r>
              <a:rPr lang="zh-CN" altLang="en-US" sz="1200" b="1" dirty="0">
                <a:cs typeface="+mn-ea"/>
                <a:sym typeface="+mn-lt"/>
              </a:rPr>
              <a:t>“滤森”未使用前，浙江农大浓度最高</a:t>
            </a:r>
            <a:endParaRPr lang="zh-CN" altLang="en-US" sz="1200" b="1" dirty="0">
              <a:cs typeface="+mn-ea"/>
              <a:sym typeface="+mn-lt"/>
            </a:endParaRPr>
          </a:p>
        </p:txBody>
      </p:sp>
      <p:sp>
        <p:nvSpPr>
          <p:cNvPr id="26" name="文本框 25"/>
          <p:cNvSpPr txBox="1"/>
          <p:nvPr/>
        </p:nvSpPr>
        <p:spPr>
          <a:xfrm>
            <a:off x="8973676" y="4219526"/>
            <a:ext cx="1286559" cy="600164"/>
          </a:xfrm>
          <a:prstGeom prst="rect">
            <a:avLst/>
          </a:prstGeom>
          <a:noFill/>
        </p:spPr>
        <p:txBody>
          <a:bodyPr wrap="square" rtlCol="0">
            <a:spAutoFit/>
          </a:bodyPr>
          <a:p>
            <a:r>
              <a:rPr lang="zh-CN" altLang="en-US" sz="1100" b="1" dirty="0">
                <a:cs typeface="+mn-ea"/>
                <a:sym typeface="+mn-lt"/>
              </a:rPr>
              <a:t>“滤森”使用后，浙江农大浓度幅度下降最大</a:t>
            </a:r>
            <a:endParaRPr lang="zh-CN" altLang="en-US" sz="1100" b="1" dirty="0">
              <a:cs typeface="+mn-ea"/>
              <a:sym typeface="+mn-lt"/>
            </a:endParaRPr>
          </a:p>
        </p:txBody>
      </p:sp>
      <p:grpSp>
        <p:nvGrpSpPr>
          <p:cNvPr id="18" name="组合 17"/>
          <p:cNvGrpSpPr/>
          <p:nvPr/>
        </p:nvGrpSpPr>
        <p:grpSpPr>
          <a:xfrm>
            <a:off x="539348" y="4097939"/>
            <a:ext cx="7258567" cy="2329542"/>
            <a:chOff x="357969" y="3054927"/>
            <a:chExt cx="9243231" cy="2966494"/>
          </a:xfrm>
        </p:grpSpPr>
        <p:grpSp>
          <p:nvGrpSpPr>
            <p:cNvPr id="17" name="组合 16"/>
            <p:cNvGrpSpPr/>
            <p:nvPr/>
          </p:nvGrpSpPr>
          <p:grpSpPr>
            <a:xfrm>
              <a:off x="357969" y="3054927"/>
              <a:ext cx="9243231" cy="2966494"/>
              <a:chOff x="357969" y="3054927"/>
              <a:chExt cx="9243231" cy="2966494"/>
            </a:xfrm>
          </p:grpSpPr>
          <p:pic>
            <p:nvPicPr>
              <p:cNvPr id="12" name="图片 11"/>
              <p:cNvPicPr>
                <a:picLocks noChangeAspect="1"/>
              </p:cNvPicPr>
              <p:nvPr/>
            </p:nvPicPr>
            <p:blipFill>
              <a:blip r:embed="rId5"/>
              <a:stretch>
                <a:fillRect/>
              </a:stretch>
            </p:blipFill>
            <p:spPr>
              <a:xfrm>
                <a:off x="357969" y="3161198"/>
                <a:ext cx="9243231" cy="2860223"/>
              </a:xfrm>
              <a:prstGeom prst="rect">
                <a:avLst/>
              </a:prstGeom>
            </p:spPr>
          </p:pic>
          <p:sp>
            <p:nvSpPr>
              <p:cNvPr id="14" name="矩形 13"/>
              <p:cNvSpPr/>
              <p:nvPr/>
            </p:nvSpPr>
            <p:spPr>
              <a:xfrm>
                <a:off x="7261918" y="3054927"/>
                <a:ext cx="2037945" cy="2966494"/>
              </a:xfrm>
              <a:prstGeom prst="rect">
                <a:avLst/>
              </a:prstGeom>
              <a:solidFill>
                <a:srgbClr val="FF0000">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cxnSp>
          <p:nvCxnSpPr>
            <p:cNvPr id="15" name="直接箭头连接符 14"/>
            <p:cNvCxnSpPr/>
            <p:nvPr/>
          </p:nvCxnSpPr>
          <p:spPr>
            <a:xfrm>
              <a:off x="7375553" y="3529873"/>
              <a:ext cx="741359" cy="6726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75553" y="4375748"/>
              <a:ext cx="1684582" cy="744666"/>
            </a:xfrm>
            <a:prstGeom prst="rect">
              <a:avLst/>
            </a:prstGeom>
            <a:noFill/>
          </p:spPr>
          <p:txBody>
            <a:bodyPr wrap="square" rtlCol="0">
              <a:spAutoFit/>
            </a:bodyPr>
            <a:p>
              <a:r>
                <a:rPr lang="zh-CN" altLang="en-US" sz="1600" b="1" dirty="0">
                  <a:cs typeface="+mn-ea"/>
                  <a:sym typeface="+mn-lt"/>
                </a:rPr>
                <a:t>快速下降</a:t>
              </a:r>
              <a:r>
                <a:rPr lang="en-US" altLang="zh-CN" sz="1600" b="1" dirty="0">
                  <a:cs typeface="+mn-ea"/>
                  <a:sym typeface="+mn-lt"/>
                </a:rPr>
                <a:t>27%</a:t>
              </a:r>
              <a:endParaRPr lang="zh-CN" altLang="en-US" sz="1600" b="1"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7640" y="2812987"/>
            <a:ext cx="11849100" cy="1445260"/>
          </a:xfrm>
          <a:prstGeom prst="rect">
            <a:avLst/>
          </a:prstGeom>
          <a:noFill/>
        </p:spPr>
        <p:txBody>
          <a:bodyPr wrap="square" rtlCol="0">
            <a:spAutoFit/>
          </a:bodyPr>
          <a:lstStyle>
            <a:defPPr>
              <a:defRPr lang="zh-CN"/>
            </a:defPPr>
            <a:lvl1pPr algn="ctr">
              <a:defRPr sz="6600">
                <a:solidFill>
                  <a:schemeClr val="bg1"/>
                </a:solidFill>
                <a:latin typeface="方正清刻本悦宋简体" panose="02000000000000000000" pitchFamily="2" charset="-122"/>
                <a:ea typeface="方正清刻本悦宋简体" panose="02000000000000000000" pitchFamily="2" charset="-122"/>
              </a:defRPr>
            </a:lvl1pPr>
          </a:lstStyle>
          <a:p>
            <a:r>
              <a:rPr lang="zh-CN" altLang="en-US" sz="8800" b="1" dirty="0">
                <a:solidFill>
                  <a:schemeClr val="tx1">
                    <a:lumMod val="85000"/>
                    <a:lumOff val="1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谢谢</a:t>
            </a:r>
            <a:r>
              <a:rPr lang="zh-CN" altLang="en-US" sz="8800" b="1" dirty="0">
                <a:solidFill>
                  <a:schemeClr val="tx1">
                    <a:lumMod val="85000"/>
                    <a:lumOff val="1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观看</a:t>
            </a:r>
            <a:endParaRPr lang="zh-CN" altLang="en-US" sz="8800" b="1" dirty="0">
              <a:solidFill>
                <a:schemeClr val="tx1">
                  <a:lumMod val="85000"/>
                  <a:lumOff val="1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11" name="组合 10"/>
          <p:cNvGrpSpPr/>
          <p:nvPr/>
        </p:nvGrpSpPr>
        <p:grpSpPr>
          <a:xfrm>
            <a:off x="1047781" y="634119"/>
            <a:ext cx="1310579" cy="139700"/>
            <a:chOff x="5425440" y="2192657"/>
            <a:chExt cx="1310579" cy="139700"/>
          </a:xfrm>
        </p:grpSpPr>
        <p:sp>
          <p:nvSpPr>
            <p:cNvPr id="12" name="椭圆 11"/>
            <p:cNvSpPr/>
            <p:nvPr/>
          </p:nvSpPr>
          <p:spPr>
            <a:xfrm>
              <a:off x="5425440" y="2192657"/>
              <a:ext cx="139700" cy="139700"/>
            </a:xfrm>
            <a:prstGeom prst="ellipse">
              <a:avLst/>
            </a:prstGeom>
            <a:solidFill>
              <a:srgbClr val="93D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椭圆 12"/>
            <p:cNvSpPr/>
            <p:nvPr/>
          </p:nvSpPr>
          <p:spPr>
            <a:xfrm>
              <a:off x="5815733" y="2192657"/>
              <a:ext cx="139700" cy="139700"/>
            </a:xfrm>
            <a:prstGeom prst="ellipse">
              <a:avLst/>
            </a:prstGeom>
            <a:solidFill>
              <a:srgbClr val="93D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椭圆 13"/>
            <p:cNvSpPr/>
            <p:nvPr/>
          </p:nvSpPr>
          <p:spPr>
            <a:xfrm>
              <a:off x="6206026" y="2192657"/>
              <a:ext cx="139700" cy="139700"/>
            </a:xfrm>
            <a:prstGeom prst="ellipse">
              <a:avLst/>
            </a:prstGeom>
            <a:solidFill>
              <a:srgbClr val="93D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椭圆 14"/>
            <p:cNvSpPr/>
            <p:nvPr/>
          </p:nvSpPr>
          <p:spPr>
            <a:xfrm>
              <a:off x="6596319" y="2192657"/>
              <a:ext cx="139700" cy="139700"/>
            </a:xfrm>
            <a:prstGeom prst="ellipse">
              <a:avLst/>
            </a:prstGeom>
            <a:solidFill>
              <a:srgbClr val="93D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157" name="KOPPT"/>
          <p:cNvSpPr/>
          <p:nvPr/>
        </p:nvSpPr>
        <p:spPr>
          <a:xfrm>
            <a:off x="8684260" y="5001895"/>
            <a:ext cx="3507740" cy="1856105"/>
          </a:xfrm>
          <a:custGeom>
            <a:avLst/>
            <a:gdLst>
              <a:gd name="connsiteX0" fmla="*/ 2885042 w 2885042"/>
              <a:gd name="connsiteY0" fmla="*/ 0 h 8494178"/>
              <a:gd name="connsiteX1" fmla="*/ 2885042 w 2885042"/>
              <a:gd name="connsiteY1" fmla="*/ 8494178 h 8494178"/>
              <a:gd name="connsiteX2" fmla="*/ 0 w 2885042"/>
              <a:gd name="connsiteY2" fmla="*/ 8494178 h 8494178"/>
            </a:gdLst>
            <a:ahLst/>
            <a:cxnLst>
              <a:cxn ang="0">
                <a:pos x="connsiteX0" y="connsiteY0"/>
              </a:cxn>
              <a:cxn ang="0">
                <a:pos x="connsiteX1" y="connsiteY1"/>
              </a:cxn>
              <a:cxn ang="0">
                <a:pos x="connsiteX2" y="connsiteY2"/>
              </a:cxn>
            </a:cxnLst>
            <a:rect l="l" t="t" r="r" b="b"/>
            <a:pathLst>
              <a:path w="2885042" h="8494178">
                <a:moveTo>
                  <a:pt x="2885042" y="0"/>
                </a:moveTo>
                <a:lnTo>
                  <a:pt x="2885042" y="8494178"/>
                </a:lnTo>
                <a:lnTo>
                  <a:pt x="0" y="849417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9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0000">
              <a:schemeClr val="accent1">
                <a:lumMod val="75000"/>
              </a:schemeClr>
            </a:gs>
            <a:gs pos="0">
              <a:schemeClr val="accent1">
                <a:lumMod val="25000"/>
                <a:lumOff val="75000"/>
              </a:schemeClr>
            </a:gs>
            <a:gs pos="100000">
              <a:schemeClr val="accent1">
                <a:lumMod val="85000"/>
              </a:schemeClr>
            </a:gs>
          </a:gsLst>
          <a:lin ang="5400000" scaled="1"/>
        </a:gradFill>
        <a:effectLst/>
      </p:bgPr>
    </p:bg>
    <p:spTree>
      <p:nvGrpSpPr>
        <p:cNvPr id="1" name=""/>
        <p:cNvGrpSpPr/>
        <p:nvPr/>
      </p:nvGrpSpPr>
      <p:grpSpPr>
        <a:xfrm>
          <a:off x="0" y="0"/>
          <a:ext cx="0" cy="0"/>
          <a:chOff x="0" y="0"/>
          <a:chExt cx="0" cy="0"/>
        </a:xfrm>
      </p:grpSpPr>
      <p:sp>
        <p:nvSpPr>
          <p:cNvPr id="20" name="文本框 19"/>
          <p:cNvSpPr txBox="1"/>
          <p:nvPr/>
        </p:nvSpPr>
        <p:spPr>
          <a:xfrm>
            <a:off x="4661651" y="1641436"/>
            <a:ext cx="6111875" cy="347662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300"/>
              </a:spcAft>
              <a:buClrTx/>
              <a:buSzTx/>
              <a:buFontTx/>
              <a:buNone/>
              <a:defRPr/>
            </a:pPr>
            <a:r>
              <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01  </a:t>
            </a:r>
            <a:r>
              <a:rPr kumimoji="0" lang="zh-CN" altLang="en-US"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公司介绍</a:t>
            </a:r>
            <a:endPar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914400" rtl="0" eaLnBrk="1" fontAlgn="auto" latinLnBrk="0" hangingPunct="1">
              <a:lnSpc>
                <a:spcPct val="150000"/>
              </a:lnSpc>
              <a:spcBef>
                <a:spcPts val="0"/>
              </a:spcBef>
              <a:spcAft>
                <a:spcPts val="300"/>
              </a:spcAft>
              <a:buClrTx/>
              <a:buSzTx/>
              <a:buFontTx/>
              <a:buNone/>
              <a:defRPr/>
            </a:pPr>
            <a:r>
              <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02  </a:t>
            </a:r>
            <a:r>
              <a:rPr kumimoji="0" lang="zh-CN" altLang="en-US"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产品简介</a:t>
            </a:r>
            <a:endPar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914400" rtl="0" eaLnBrk="1" fontAlgn="auto" latinLnBrk="0" hangingPunct="1">
              <a:lnSpc>
                <a:spcPct val="150000"/>
              </a:lnSpc>
              <a:spcBef>
                <a:spcPts val="0"/>
              </a:spcBef>
              <a:spcAft>
                <a:spcPts val="300"/>
              </a:spcAft>
              <a:buClrTx/>
              <a:buSzTx/>
              <a:buFontTx/>
              <a:buNone/>
              <a:defRPr/>
            </a:pPr>
            <a:r>
              <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03  </a:t>
            </a:r>
            <a:r>
              <a:rPr kumimoji="0" lang="zh-CN" altLang="en-US"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应用场景</a:t>
            </a:r>
            <a:endParaRPr kumimoji="0" lang="en-US" altLang="zh-CN" sz="28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914400" rtl="0" eaLnBrk="1" fontAlgn="auto" latinLnBrk="0" hangingPunct="1">
              <a:lnSpc>
                <a:spcPct val="150000"/>
              </a:lnSpc>
              <a:spcBef>
                <a:spcPts val="0"/>
              </a:spcBef>
              <a:spcAft>
                <a:spcPts val="300"/>
              </a:spcAft>
              <a:buClrTx/>
              <a:buSzTx/>
              <a:buFontTx/>
              <a:buNone/>
              <a:defRPr/>
            </a:pPr>
            <a:r>
              <a:rPr lang="en-US" altLang="zh-CN"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04  </a:t>
            </a:r>
            <a:r>
              <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管理</a:t>
            </a:r>
            <a:r>
              <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平台</a:t>
            </a:r>
            <a:endPar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914400" rtl="0" eaLnBrk="1" fontAlgn="auto" latinLnBrk="0" hangingPunct="1">
              <a:lnSpc>
                <a:spcPct val="150000"/>
              </a:lnSpc>
              <a:spcBef>
                <a:spcPts val="0"/>
              </a:spcBef>
              <a:spcAft>
                <a:spcPts val="300"/>
              </a:spcAft>
              <a:buClrTx/>
              <a:buSzTx/>
              <a:buFontTx/>
              <a:buNone/>
              <a:defRPr/>
            </a:pPr>
            <a:r>
              <a:rPr lang="en-US" altLang="zh-CN"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05  </a:t>
            </a:r>
            <a:r>
              <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r>
              <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绩效</a:t>
            </a:r>
            <a:endParaRPr lang="zh-CN" altLang="en-US" sz="2800" b="1" dirty="0">
              <a:solidFill>
                <a:schemeClr val="bg1"/>
              </a:solidFill>
              <a:effectLst>
                <a:outerShdw blurRad="38100" dist="25400" dir="5400000" algn="ctr" rotWithShape="0">
                  <a:srgbClr val="6E747A">
                    <a:alpha val="43000"/>
                  </a:srgbClr>
                </a:outerShdw>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文本框 1"/>
          <p:cNvSpPr txBox="1"/>
          <p:nvPr/>
        </p:nvSpPr>
        <p:spPr>
          <a:xfrm>
            <a:off x="2034540" y="2694305"/>
            <a:ext cx="1662430" cy="1469390"/>
          </a:xfrm>
          <a:prstGeom prst="rect">
            <a:avLst/>
          </a:prstGeom>
          <a:noFill/>
        </p:spPr>
        <p:txBody>
          <a:bodyPr wrap="square" rtlCol="0">
            <a:noAutofit/>
          </a:bodyPr>
          <a:p>
            <a:pPr marL="0" marR="0" lvl="0" indent="0" algn="l" defTabSz="914400" rtl="0" eaLnBrk="1" fontAlgn="auto" latinLnBrk="0" hangingPunct="1">
              <a:lnSpc>
                <a:spcPct val="150000"/>
              </a:lnSpc>
              <a:spcBef>
                <a:spcPts val="0"/>
              </a:spcBef>
              <a:spcAft>
                <a:spcPts val="300"/>
              </a:spcAft>
              <a:buClrTx/>
              <a:buSzTx/>
              <a:buFontTx/>
              <a:buNone/>
              <a:defRPr/>
            </a:pPr>
            <a:r>
              <a:rPr kumimoji="0" lang="zh-CN" altLang="en-US" sz="54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endParaRPr kumimoji="0" lang="zh-CN" altLang="en-US" sz="5400" b="1" i="0" u="none" strike="noStrike" kern="1200" cap="none" spc="0" normalizeH="0" baseline="0" noProof="0" dirty="0">
              <a:solidFill>
                <a:schemeClr val="bg1"/>
              </a:solidFill>
              <a:effectLst>
                <a:outerShdw blurRad="38100" dist="25400" dir="5400000" algn="ctr" rotWithShape="0">
                  <a:srgbClr val="6E747A">
                    <a:alpha val="43000"/>
                  </a:srgbClr>
                </a:outerShdw>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479" y="377171"/>
            <a:ext cx="5669868" cy="535544"/>
          </a:xfrm>
        </p:spPr>
        <p:txBody>
          <a:bodyPr/>
          <a:lstStyle/>
          <a:p>
            <a:r>
              <a:rPr lang="en-US" altLang="zh-CN" dirty="0">
                <a:cs typeface="+mn-ea"/>
                <a:sym typeface="+mn-lt"/>
              </a:rPr>
              <a:t>01 </a:t>
            </a:r>
            <a:r>
              <a:rPr lang="zh-CN" altLang="en-US" dirty="0">
                <a:cs typeface="+mn-ea"/>
                <a:sym typeface="+mn-lt"/>
              </a:rPr>
              <a:t>公司介绍</a:t>
            </a:r>
            <a:endParaRPr lang="zh-CN" altLang="en-US" dirty="0">
              <a:cs typeface="+mn-ea"/>
              <a:sym typeface="+mn-lt"/>
            </a:endParaRPr>
          </a:p>
        </p:txBody>
      </p:sp>
      <p:sp>
        <p:nvSpPr>
          <p:cNvPr id="8" name="矩形 7"/>
          <p:cNvSpPr/>
          <p:nvPr/>
        </p:nvSpPr>
        <p:spPr>
          <a:xfrm>
            <a:off x="635635" y="1101725"/>
            <a:ext cx="5144770" cy="4733925"/>
          </a:xfrm>
          <a:prstGeom prst="rect">
            <a:avLst/>
          </a:prstGeom>
        </p:spPr>
        <p:txBody>
          <a:bodyPr wrap="square">
            <a:noAutofit/>
          </a:bodyPr>
          <a:lstStyle/>
          <a:p>
            <a:pPr indent="457200" fontAlgn="auto">
              <a:lnSpc>
                <a:spcPct val="150000"/>
              </a:lnSpc>
            </a:pPr>
            <a:r>
              <a:rPr lang="zh-CN" altLang="en-US" sz="2000" dirty="0">
                <a:cs typeface="+mn-ea"/>
                <a:sym typeface="+mn-lt"/>
              </a:rPr>
              <a:t>浙江连微环境有限公司成立于2021年，是一家生态环境领域的数字化产品与服务商，产品覆盖大气、水、噪声、固废、生态等生态环境全要素，以数字化、精细化、智能化为产品特色，以创新与实用为产品目标，以自主研发的智能硬件建立工业物联网、将大数据算法与环保专业技术服务融合，实现企业合规生产、政府精准监管，致力于实现减污降碳协同增效。</a:t>
            </a:r>
            <a:endParaRPr lang="zh-CN" altLang="en-US" sz="2000" dirty="0">
              <a:cs typeface="+mn-ea"/>
              <a:sym typeface="+mn-lt"/>
            </a:endParaRPr>
          </a:p>
        </p:txBody>
      </p:sp>
      <p:sp>
        <p:nvSpPr>
          <p:cNvPr id="29" name="文本占位符 1"/>
          <p:cNvSpPr>
            <a:spLocks noGrp="1"/>
          </p:cNvSpPr>
          <p:nvPr/>
        </p:nvSpPr>
        <p:spPr>
          <a:xfrm>
            <a:off x="6096000" y="864235"/>
            <a:ext cx="5333365" cy="659765"/>
          </a:xfrm>
          <a:prstGeom prst="rect">
            <a:avLst/>
          </a:prstGeom>
          <a:effectLst>
            <a:glow rad="304800">
              <a:schemeClr val="accent1">
                <a:alpha val="40000"/>
              </a:schemeClr>
            </a:glow>
          </a:effectLst>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sz="2800" b="1" kern="1200">
                <a:solidFill>
                  <a:schemeClr val="accent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lt"/>
              </a:rPr>
              <a:t>                   </a:t>
            </a:r>
            <a:r>
              <a:rPr lang="zh-CN" altLang="en-US" dirty="0">
                <a:cs typeface="+mn-ea"/>
                <a:sym typeface="+mn-lt"/>
              </a:rPr>
              <a:t>合作伙伴</a:t>
            </a:r>
            <a:endParaRPr lang="zh-CN" altLang="en-US" dirty="0">
              <a:cs typeface="+mn-ea"/>
              <a:sym typeface="+mn-lt"/>
            </a:endParaRPr>
          </a:p>
        </p:txBody>
      </p:sp>
      <p:grpSp>
        <p:nvGrpSpPr>
          <p:cNvPr id="30" name="组合 29"/>
          <p:cNvGrpSpPr/>
          <p:nvPr/>
        </p:nvGrpSpPr>
        <p:grpSpPr>
          <a:xfrm>
            <a:off x="6114415" y="1639570"/>
            <a:ext cx="5488305" cy="3004820"/>
            <a:chOff x="1664" y="3452"/>
            <a:chExt cx="15606" cy="7278"/>
          </a:xfrm>
        </p:grpSpPr>
        <p:sp>
          <p:nvSpPr>
            <p:cNvPr id="31" name="矩形 30"/>
            <p:cNvSpPr/>
            <p:nvPr/>
          </p:nvSpPr>
          <p:spPr>
            <a:xfrm>
              <a:off x="1664" y="3452"/>
              <a:ext cx="15607" cy="7279"/>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7" name="组合 46"/>
            <p:cNvGrpSpPr/>
            <p:nvPr/>
          </p:nvGrpSpPr>
          <p:grpSpPr>
            <a:xfrm>
              <a:off x="1958" y="3598"/>
              <a:ext cx="14931" cy="1423"/>
              <a:chOff x="338" y="10278"/>
              <a:chExt cx="11223" cy="1192"/>
            </a:xfrm>
          </p:grpSpPr>
          <p:pic>
            <p:nvPicPr>
              <p:cNvPr id="48" name="图片 47" descr="金鹭家具"/>
              <p:cNvPicPr>
                <a:picLocks noChangeAspect="1"/>
              </p:cNvPicPr>
              <p:nvPr/>
            </p:nvPicPr>
            <p:blipFill>
              <a:blip r:embed="rId1"/>
              <a:srcRect t="5250"/>
              <a:stretch>
                <a:fillRect/>
              </a:stretch>
            </p:blipFill>
            <p:spPr>
              <a:xfrm>
                <a:off x="338" y="10345"/>
                <a:ext cx="1341" cy="1092"/>
              </a:xfrm>
              <a:prstGeom prst="rect">
                <a:avLst/>
              </a:prstGeom>
            </p:spPr>
          </p:pic>
          <p:pic>
            <p:nvPicPr>
              <p:cNvPr id="49" name="图片 48" descr="吉成汽车零部件"/>
              <p:cNvPicPr>
                <a:picLocks noChangeAspect="1"/>
              </p:cNvPicPr>
              <p:nvPr/>
            </p:nvPicPr>
            <p:blipFill>
              <a:blip r:embed="rId2"/>
              <a:stretch>
                <a:fillRect/>
              </a:stretch>
            </p:blipFill>
            <p:spPr>
              <a:xfrm>
                <a:off x="3534" y="10278"/>
                <a:ext cx="1275" cy="1192"/>
              </a:xfrm>
              <a:prstGeom prst="rect">
                <a:avLst/>
              </a:prstGeom>
            </p:spPr>
          </p:pic>
          <p:pic>
            <p:nvPicPr>
              <p:cNvPr id="50" name="图片 49"/>
              <p:cNvPicPr>
                <a:picLocks noChangeAspect="1"/>
              </p:cNvPicPr>
              <p:nvPr/>
            </p:nvPicPr>
            <p:blipFill>
              <a:blip r:embed="rId3"/>
              <a:stretch>
                <a:fillRect/>
              </a:stretch>
            </p:blipFill>
            <p:spPr>
              <a:xfrm>
                <a:off x="1992" y="10389"/>
                <a:ext cx="1219" cy="967"/>
              </a:xfrm>
              <a:prstGeom prst="rect">
                <a:avLst/>
              </a:prstGeom>
            </p:spPr>
          </p:pic>
          <p:pic>
            <p:nvPicPr>
              <p:cNvPr id="51" name="图片 50"/>
              <p:cNvPicPr>
                <a:picLocks noChangeAspect="1"/>
              </p:cNvPicPr>
              <p:nvPr/>
            </p:nvPicPr>
            <p:blipFill>
              <a:blip r:embed="rId4"/>
              <a:srcRect l="5950" t="5638" r="4990"/>
              <a:stretch>
                <a:fillRect/>
              </a:stretch>
            </p:blipFill>
            <p:spPr>
              <a:xfrm>
                <a:off x="6709" y="10283"/>
                <a:ext cx="1154" cy="1187"/>
              </a:xfrm>
              <a:prstGeom prst="rect">
                <a:avLst/>
              </a:prstGeom>
            </p:spPr>
          </p:pic>
          <p:pic>
            <p:nvPicPr>
              <p:cNvPr id="52" name="图片 51"/>
              <p:cNvPicPr>
                <a:picLocks noChangeAspect="1"/>
              </p:cNvPicPr>
              <p:nvPr/>
            </p:nvPicPr>
            <p:blipFill>
              <a:blip r:embed="rId5"/>
              <a:stretch>
                <a:fillRect/>
              </a:stretch>
            </p:blipFill>
            <p:spPr>
              <a:xfrm>
                <a:off x="8248" y="10602"/>
                <a:ext cx="1464" cy="570"/>
              </a:xfrm>
              <a:prstGeom prst="rect">
                <a:avLst/>
              </a:prstGeom>
            </p:spPr>
          </p:pic>
          <p:pic>
            <p:nvPicPr>
              <p:cNvPr id="32" name="图片 31"/>
              <p:cNvPicPr>
                <a:picLocks noChangeAspect="1"/>
              </p:cNvPicPr>
              <p:nvPr/>
            </p:nvPicPr>
            <p:blipFill>
              <a:blip r:embed="rId6"/>
              <a:stretch>
                <a:fillRect/>
              </a:stretch>
            </p:blipFill>
            <p:spPr>
              <a:xfrm>
                <a:off x="10097" y="10461"/>
                <a:ext cx="1464" cy="856"/>
              </a:xfrm>
              <a:prstGeom prst="rect">
                <a:avLst/>
              </a:prstGeom>
            </p:spPr>
          </p:pic>
          <p:pic>
            <p:nvPicPr>
              <p:cNvPr id="54" name="图片 53" descr="5"/>
              <p:cNvPicPr>
                <a:picLocks noChangeAspect="1"/>
              </p:cNvPicPr>
              <p:nvPr/>
            </p:nvPicPr>
            <p:blipFill>
              <a:blip r:embed="rId7"/>
              <a:stretch>
                <a:fillRect/>
              </a:stretch>
            </p:blipFill>
            <p:spPr>
              <a:xfrm>
                <a:off x="5159" y="10278"/>
                <a:ext cx="1171" cy="1183"/>
              </a:xfrm>
              <a:prstGeom prst="rect">
                <a:avLst/>
              </a:prstGeom>
            </p:spPr>
          </p:pic>
        </p:grpSp>
        <p:grpSp>
          <p:nvGrpSpPr>
            <p:cNvPr id="55" name="组合 54"/>
            <p:cNvGrpSpPr/>
            <p:nvPr/>
          </p:nvGrpSpPr>
          <p:grpSpPr>
            <a:xfrm>
              <a:off x="1958" y="8868"/>
              <a:ext cx="14893" cy="1611"/>
              <a:chOff x="443" y="14945"/>
              <a:chExt cx="10970" cy="1350"/>
            </a:xfrm>
          </p:grpSpPr>
          <p:pic>
            <p:nvPicPr>
              <p:cNvPr id="56" name="图片 55"/>
              <p:cNvPicPr>
                <a:picLocks noChangeAspect="1"/>
              </p:cNvPicPr>
              <p:nvPr/>
            </p:nvPicPr>
            <p:blipFill>
              <a:blip r:embed="rId8"/>
              <a:stretch>
                <a:fillRect/>
              </a:stretch>
            </p:blipFill>
            <p:spPr>
              <a:xfrm>
                <a:off x="7979" y="14945"/>
                <a:ext cx="1280" cy="1305"/>
              </a:xfrm>
              <a:prstGeom prst="rect">
                <a:avLst/>
              </a:prstGeom>
            </p:spPr>
          </p:pic>
          <p:pic>
            <p:nvPicPr>
              <p:cNvPr id="57" name="图片 56" descr="1"/>
              <p:cNvPicPr>
                <a:picLocks noChangeAspect="1"/>
              </p:cNvPicPr>
              <p:nvPr/>
            </p:nvPicPr>
            <p:blipFill>
              <a:blip r:embed="rId9"/>
              <a:stretch>
                <a:fillRect/>
              </a:stretch>
            </p:blipFill>
            <p:spPr>
              <a:xfrm>
                <a:off x="443" y="14945"/>
                <a:ext cx="1260" cy="1350"/>
              </a:xfrm>
              <a:prstGeom prst="rect">
                <a:avLst/>
              </a:prstGeom>
            </p:spPr>
          </p:pic>
          <p:pic>
            <p:nvPicPr>
              <p:cNvPr id="58" name="图片 57" descr="杭州华恒塑业有限公司"/>
              <p:cNvPicPr>
                <a:picLocks noChangeAspect="1"/>
              </p:cNvPicPr>
              <p:nvPr/>
            </p:nvPicPr>
            <p:blipFill>
              <a:blip r:embed="rId10"/>
              <a:stretch>
                <a:fillRect/>
              </a:stretch>
            </p:blipFill>
            <p:spPr>
              <a:xfrm>
                <a:off x="4000" y="15370"/>
                <a:ext cx="1723" cy="586"/>
              </a:xfrm>
              <a:prstGeom prst="rect">
                <a:avLst/>
              </a:prstGeom>
            </p:spPr>
          </p:pic>
          <p:pic>
            <p:nvPicPr>
              <p:cNvPr id="59" name="图片 58" descr="松冈科技（浙江）有限公司"/>
              <p:cNvPicPr>
                <a:picLocks noChangeAspect="1"/>
              </p:cNvPicPr>
              <p:nvPr/>
            </p:nvPicPr>
            <p:blipFill>
              <a:blip r:embed="rId11"/>
              <a:stretch>
                <a:fillRect/>
              </a:stretch>
            </p:blipFill>
            <p:spPr>
              <a:xfrm>
                <a:off x="9777" y="15294"/>
                <a:ext cx="1636" cy="662"/>
              </a:xfrm>
              <a:prstGeom prst="rect">
                <a:avLst/>
              </a:prstGeom>
            </p:spPr>
          </p:pic>
          <p:pic>
            <p:nvPicPr>
              <p:cNvPr id="60" name="图片 59" descr="杭州为家美小家电有限公司"/>
              <p:cNvPicPr>
                <a:picLocks noChangeAspect="1"/>
              </p:cNvPicPr>
              <p:nvPr/>
            </p:nvPicPr>
            <p:blipFill>
              <a:blip r:embed="rId12"/>
              <a:stretch>
                <a:fillRect/>
              </a:stretch>
            </p:blipFill>
            <p:spPr>
              <a:xfrm>
                <a:off x="2003" y="15245"/>
                <a:ext cx="1697" cy="804"/>
              </a:xfrm>
              <a:prstGeom prst="rect">
                <a:avLst/>
              </a:prstGeom>
            </p:spPr>
          </p:pic>
          <p:pic>
            <p:nvPicPr>
              <p:cNvPr id="61" name="图片 60" descr="杭州萧山吉祥家私有限公司"/>
              <p:cNvPicPr>
                <a:picLocks noChangeAspect="1"/>
              </p:cNvPicPr>
              <p:nvPr/>
            </p:nvPicPr>
            <p:blipFill>
              <a:blip r:embed="rId13"/>
              <a:stretch>
                <a:fillRect/>
              </a:stretch>
            </p:blipFill>
            <p:spPr>
              <a:xfrm>
                <a:off x="6140" y="14945"/>
                <a:ext cx="1198" cy="1305"/>
              </a:xfrm>
              <a:prstGeom prst="rect">
                <a:avLst/>
              </a:prstGeom>
            </p:spPr>
          </p:pic>
        </p:grpSp>
        <p:grpSp>
          <p:nvGrpSpPr>
            <p:cNvPr id="62" name="组合 61"/>
            <p:cNvGrpSpPr/>
            <p:nvPr/>
          </p:nvGrpSpPr>
          <p:grpSpPr>
            <a:xfrm>
              <a:off x="1958" y="7073"/>
              <a:ext cx="14893" cy="1625"/>
              <a:chOff x="366" y="13368"/>
              <a:chExt cx="10959" cy="1361"/>
            </a:xfrm>
          </p:grpSpPr>
          <p:pic>
            <p:nvPicPr>
              <p:cNvPr id="63" name="图片 62"/>
              <p:cNvPicPr>
                <a:picLocks noChangeAspect="1"/>
              </p:cNvPicPr>
              <p:nvPr/>
            </p:nvPicPr>
            <p:blipFill>
              <a:blip r:embed="rId14"/>
              <a:srcRect r="5232"/>
              <a:stretch>
                <a:fillRect/>
              </a:stretch>
            </p:blipFill>
            <p:spPr>
              <a:xfrm>
                <a:off x="366" y="13368"/>
                <a:ext cx="1227" cy="1339"/>
              </a:xfrm>
              <a:prstGeom prst="rect">
                <a:avLst/>
              </a:prstGeom>
            </p:spPr>
          </p:pic>
          <p:pic>
            <p:nvPicPr>
              <p:cNvPr id="64" name="图片 63" descr="浙江博佳包装有限公司"/>
              <p:cNvPicPr>
                <a:picLocks noChangeAspect="1"/>
              </p:cNvPicPr>
              <p:nvPr/>
            </p:nvPicPr>
            <p:blipFill>
              <a:blip r:embed="rId15"/>
              <a:stretch>
                <a:fillRect/>
              </a:stretch>
            </p:blipFill>
            <p:spPr>
              <a:xfrm>
                <a:off x="3505" y="13721"/>
                <a:ext cx="2113" cy="585"/>
              </a:xfrm>
              <a:prstGeom prst="rect">
                <a:avLst/>
              </a:prstGeom>
            </p:spPr>
          </p:pic>
          <p:pic>
            <p:nvPicPr>
              <p:cNvPr id="65" name="图片 64" descr="杭州庆荣装饰材料有限公司"/>
              <p:cNvPicPr>
                <a:picLocks noChangeAspect="1"/>
              </p:cNvPicPr>
              <p:nvPr/>
            </p:nvPicPr>
            <p:blipFill>
              <a:blip r:embed="rId16"/>
              <a:stretch>
                <a:fillRect/>
              </a:stretch>
            </p:blipFill>
            <p:spPr>
              <a:xfrm>
                <a:off x="8127" y="13368"/>
                <a:ext cx="1462" cy="1257"/>
              </a:xfrm>
              <a:prstGeom prst="rect">
                <a:avLst/>
              </a:prstGeom>
            </p:spPr>
          </p:pic>
          <p:pic>
            <p:nvPicPr>
              <p:cNvPr id="66" name="图片 65" descr="杭州金世联中环塑业有限公司"/>
              <p:cNvPicPr>
                <a:picLocks noChangeAspect="1"/>
              </p:cNvPicPr>
              <p:nvPr/>
            </p:nvPicPr>
            <p:blipFill>
              <a:blip r:embed="rId17"/>
              <a:stretch>
                <a:fillRect/>
              </a:stretch>
            </p:blipFill>
            <p:spPr>
              <a:xfrm>
                <a:off x="10095" y="13368"/>
                <a:ext cx="1230" cy="1257"/>
              </a:xfrm>
              <a:prstGeom prst="rect">
                <a:avLst/>
              </a:prstGeom>
            </p:spPr>
          </p:pic>
          <p:pic>
            <p:nvPicPr>
              <p:cNvPr id="67" name="图片 66" descr="杭州艾得乐卫浴洁具有限公司"/>
              <p:cNvPicPr>
                <a:picLocks noChangeAspect="1"/>
              </p:cNvPicPr>
              <p:nvPr/>
            </p:nvPicPr>
            <p:blipFill>
              <a:blip r:embed="rId18"/>
              <a:stretch>
                <a:fillRect/>
              </a:stretch>
            </p:blipFill>
            <p:spPr>
              <a:xfrm>
                <a:off x="1926" y="13368"/>
                <a:ext cx="1225" cy="1361"/>
              </a:xfrm>
              <a:prstGeom prst="rect">
                <a:avLst/>
              </a:prstGeom>
            </p:spPr>
          </p:pic>
          <p:pic>
            <p:nvPicPr>
              <p:cNvPr id="68" name="图片 67" descr="杭州康新轴承制造有限公司"/>
              <p:cNvPicPr>
                <a:picLocks noChangeAspect="1"/>
              </p:cNvPicPr>
              <p:nvPr/>
            </p:nvPicPr>
            <p:blipFill>
              <a:blip r:embed="rId19"/>
              <a:stretch>
                <a:fillRect/>
              </a:stretch>
            </p:blipFill>
            <p:spPr>
              <a:xfrm>
                <a:off x="5998" y="13721"/>
                <a:ext cx="1680" cy="660"/>
              </a:xfrm>
              <a:prstGeom prst="rect">
                <a:avLst/>
              </a:prstGeom>
            </p:spPr>
          </p:pic>
        </p:grpSp>
        <p:grpSp>
          <p:nvGrpSpPr>
            <p:cNvPr id="69" name="组合 68"/>
            <p:cNvGrpSpPr/>
            <p:nvPr/>
          </p:nvGrpSpPr>
          <p:grpSpPr>
            <a:xfrm>
              <a:off x="1958" y="5304"/>
              <a:ext cx="14906" cy="1543"/>
              <a:chOff x="455" y="11726"/>
              <a:chExt cx="10798" cy="1293"/>
            </a:xfrm>
          </p:grpSpPr>
          <p:pic>
            <p:nvPicPr>
              <p:cNvPr id="70" name="图片 69"/>
              <p:cNvPicPr>
                <a:picLocks noChangeAspect="1"/>
              </p:cNvPicPr>
              <p:nvPr/>
            </p:nvPicPr>
            <p:blipFill>
              <a:blip r:embed="rId20"/>
              <a:stretch>
                <a:fillRect/>
              </a:stretch>
            </p:blipFill>
            <p:spPr>
              <a:xfrm>
                <a:off x="455" y="11730"/>
                <a:ext cx="1248" cy="1274"/>
              </a:xfrm>
              <a:prstGeom prst="rect">
                <a:avLst/>
              </a:prstGeom>
            </p:spPr>
          </p:pic>
          <p:pic>
            <p:nvPicPr>
              <p:cNvPr id="71" name="图片 70" descr="2"/>
              <p:cNvPicPr>
                <a:picLocks noChangeAspect="1"/>
              </p:cNvPicPr>
              <p:nvPr/>
            </p:nvPicPr>
            <p:blipFill>
              <a:blip r:embed="rId21"/>
              <a:stretch>
                <a:fillRect/>
              </a:stretch>
            </p:blipFill>
            <p:spPr>
              <a:xfrm>
                <a:off x="8116" y="12085"/>
                <a:ext cx="1355" cy="495"/>
              </a:xfrm>
              <a:prstGeom prst="rect">
                <a:avLst/>
              </a:prstGeom>
            </p:spPr>
          </p:pic>
          <p:pic>
            <p:nvPicPr>
              <p:cNvPr id="72" name="图片 71" descr="杭州敏邦实业有限公司"/>
              <p:cNvPicPr>
                <a:picLocks noChangeAspect="1"/>
              </p:cNvPicPr>
              <p:nvPr/>
            </p:nvPicPr>
            <p:blipFill>
              <a:blip r:embed="rId22"/>
              <a:stretch>
                <a:fillRect/>
              </a:stretch>
            </p:blipFill>
            <p:spPr>
              <a:xfrm>
                <a:off x="4847" y="11796"/>
                <a:ext cx="1257" cy="1223"/>
              </a:xfrm>
              <a:prstGeom prst="rect">
                <a:avLst/>
              </a:prstGeom>
            </p:spPr>
          </p:pic>
          <p:pic>
            <p:nvPicPr>
              <p:cNvPr id="73" name="图片 72" descr="杭州鑫盛镜业有限公司"/>
              <p:cNvPicPr>
                <a:picLocks noChangeAspect="1"/>
              </p:cNvPicPr>
              <p:nvPr/>
            </p:nvPicPr>
            <p:blipFill>
              <a:blip r:embed="rId23"/>
              <a:stretch>
                <a:fillRect/>
              </a:stretch>
            </p:blipFill>
            <p:spPr>
              <a:xfrm>
                <a:off x="3462" y="11730"/>
                <a:ext cx="1183" cy="1289"/>
              </a:xfrm>
              <a:prstGeom prst="rect">
                <a:avLst/>
              </a:prstGeom>
            </p:spPr>
          </p:pic>
          <p:pic>
            <p:nvPicPr>
              <p:cNvPr id="74" name="图片 73" descr="杭州速博雷尔传动机械有限公司"/>
              <p:cNvPicPr>
                <a:picLocks noChangeAspect="1"/>
              </p:cNvPicPr>
              <p:nvPr/>
            </p:nvPicPr>
            <p:blipFill>
              <a:blip r:embed="rId24"/>
              <a:stretch>
                <a:fillRect/>
              </a:stretch>
            </p:blipFill>
            <p:spPr>
              <a:xfrm>
                <a:off x="1940" y="11726"/>
                <a:ext cx="1175" cy="1274"/>
              </a:xfrm>
              <a:prstGeom prst="rect">
                <a:avLst/>
              </a:prstGeom>
            </p:spPr>
          </p:pic>
          <p:pic>
            <p:nvPicPr>
              <p:cNvPr id="75" name="图片 74" descr="杭州镜涛实业有限公司"/>
              <p:cNvPicPr>
                <a:picLocks noChangeAspect="1"/>
              </p:cNvPicPr>
              <p:nvPr/>
            </p:nvPicPr>
            <p:blipFill>
              <a:blip r:embed="rId25"/>
              <a:stretch>
                <a:fillRect/>
              </a:stretch>
            </p:blipFill>
            <p:spPr>
              <a:xfrm>
                <a:off x="9843" y="12037"/>
                <a:ext cx="1410" cy="568"/>
              </a:xfrm>
              <a:prstGeom prst="rect">
                <a:avLst/>
              </a:prstGeom>
            </p:spPr>
          </p:pic>
          <p:pic>
            <p:nvPicPr>
              <p:cNvPr id="76" name="图片 75" descr="浙江申新塑胶有限公司"/>
              <p:cNvPicPr>
                <a:picLocks noChangeAspect="1"/>
              </p:cNvPicPr>
              <p:nvPr/>
            </p:nvPicPr>
            <p:blipFill>
              <a:blip r:embed="rId26"/>
              <a:stretch>
                <a:fillRect/>
              </a:stretch>
            </p:blipFill>
            <p:spPr>
              <a:xfrm>
                <a:off x="6255" y="12085"/>
                <a:ext cx="1489" cy="480"/>
              </a:xfrm>
              <a:prstGeom prst="rect">
                <a:avLst/>
              </a:prstGeom>
            </p:spPr>
          </p:pic>
        </p:grpSp>
      </p:grpSp>
    </p:spTree>
    <p:custDataLst>
      <p:tags r:id="rId27"/>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635" y="377190"/>
            <a:ext cx="2355215" cy="535305"/>
          </a:xfrm>
        </p:spPr>
        <p:txBody>
          <a:bodyPr/>
          <a:lstStyle/>
          <a:p>
            <a:r>
              <a:rPr lang="en-US" altLang="zh-CN" dirty="0">
                <a:cs typeface="+mn-ea"/>
                <a:sym typeface="+mn-lt"/>
              </a:rPr>
              <a:t>02 </a:t>
            </a:r>
            <a:r>
              <a:rPr lang="zh-CN" altLang="en-US" dirty="0">
                <a:cs typeface="+mn-ea"/>
                <a:sym typeface="+mn-lt"/>
              </a:rPr>
              <a:t>产品简介</a:t>
            </a:r>
            <a:endParaRPr lang="zh-CN" altLang="en-US" dirty="0">
              <a:cs typeface="+mn-ea"/>
              <a:sym typeface="+mn-lt"/>
            </a:endParaRPr>
          </a:p>
        </p:txBody>
      </p:sp>
      <p:sp>
        <p:nvSpPr>
          <p:cNvPr id="8" name="矩形 7"/>
          <p:cNvSpPr/>
          <p:nvPr>
            <p:custDataLst>
              <p:tags r:id="rId1"/>
            </p:custDataLst>
          </p:nvPr>
        </p:nvSpPr>
        <p:spPr>
          <a:xfrm>
            <a:off x="635635" y="1715135"/>
            <a:ext cx="6623685" cy="1617980"/>
          </a:xfrm>
          <a:prstGeom prst="rect">
            <a:avLst/>
          </a:prstGeom>
        </p:spPr>
        <p:txBody>
          <a:bodyPr wrap="square">
            <a:noAutofit/>
          </a:bodyPr>
          <a:lstStyle/>
          <a:p>
            <a:pPr indent="355600" fontAlgn="auto">
              <a:lnSpc>
                <a:spcPct val="150000"/>
              </a:lnSpc>
            </a:pPr>
            <a:r>
              <a:rPr lang="zh-CN" altLang="en-US" sz="1600" dirty="0">
                <a:cs typeface="+mn-ea"/>
                <a:sym typeface="+mn-lt"/>
              </a:rPr>
              <a:t>在大气污染物高值区域形成一道绿色森林（“滤森”）屏障，高值区域污染空气经由动力风机吸入到设备内部经过层层过滤转化为洁净空气，再向周边区域输送，从而达到治理区域环境空气的目的。</a:t>
            </a:r>
            <a:endParaRPr lang="zh-CN" altLang="en-US" sz="1400" dirty="0">
              <a:solidFill>
                <a:schemeClr val="tx1"/>
              </a:solidFill>
              <a:cs typeface="+mn-ea"/>
              <a:sym typeface="+mn-lt"/>
            </a:endParaRPr>
          </a:p>
          <a:p>
            <a:pPr indent="355600" fontAlgn="auto">
              <a:lnSpc>
                <a:spcPct val="150000"/>
              </a:lnSpc>
              <a:extLst>
                <a:ext uri="{35155182-B16C-46BC-9424-99874614C6A1}">
                  <wpsdc:indentchars xmlns:wpsdc="http://www.wps.cn/officeDocument/2017/drawingmlCustomData" val="200" checksum="3837665281"/>
                </a:ext>
              </a:extLst>
            </a:pPr>
            <a:endParaRPr lang="zh-CN" altLang="en-US" sz="1400" dirty="0">
              <a:solidFill>
                <a:schemeClr val="tx1"/>
              </a:solidFill>
              <a:cs typeface="+mn-ea"/>
              <a:sym typeface="+mn-lt"/>
            </a:endParaRPr>
          </a:p>
        </p:txBody>
      </p:sp>
      <p:cxnSp>
        <p:nvCxnSpPr>
          <p:cNvPr id="17" name="koppt-矩形"/>
          <p:cNvCxnSpPr/>
          <p:nvPr>
            <p:custDataLst>
              <p:tags r:id="rId2"/>
            </p:custDataLst>
          </p:nvPr>
        </p:nvCxnSpPr>
        <p:spPr>
          <a:xfrm>
            <a:off x="691623" y="1616163"/>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koppt-矩形"/>
          <p:cNvCxnSpPr/>
          <p:nvPr>
            <p:custDataLst>
              <p:tags r:id="rId3"/>
            </p:custDataLst>
          </p:nvPr>
        </p:nvCxnSpPr>
        <p:spPr>
          <a:xfrm>
            <a:off x="2238483" y="1616163"/>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koppt-矩形"/>
          <p:cNvCxnSpPr/>
          <p:nvPr>
            <p:custDataLst>
              <p:tags r:id="rId4"/>
            </p:custDataLst>
          </p:nvPr>
        </p:nvCxnSpPr>
        <p:spPr>
          <a:xfrm>
            <a:off x="3526263" y="1616163"/>
            <a:ext cx="267843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koppt-文本框"/>
          <p:cNvSpPr/>
          <p:nvPr>
            <p:custDataLst>
              <p:tags r:id="rId5"/>
            </p:custDataLst>
          </p:nvPr>
        </p:nvSpPr>
        <p:spPr>
          <a:xfrm>
            <a:off x="635635" y="1060450"/>
            <a:ext cx="2170430" cy="506730"/>
          </a:xfrm>
          <a:prstGeom prst="rect">
            <a:avLst/>
          </a:prstGeom>
        </p:spPr>
        <p:txBody>
          <a:bodyPr wrap="square">
            <a:spAutoFit/>
          </a:bodyPr>
          <a:lstStyle/>
          <a:p>
            <a:pPr algn="l">
              <a:lnSpc>
                <a:spcPct val="150000"/>
              </a:lnSpc>
            </a:pPr>
            <a:r>
              <a:rPr lang="zh-CN" altLang="en-US" b="1" dirty="0">
                <a:cs typeface="+mn-ea"/>
                <a:sym typeface="+mn-lt"/>
              </a:rPr>
              <a:t>产品</a:t>
            </a:r>
            <a:r>
              <a:rPr lang="zh-CN" altLang="en-US" b="1" dirty="0">
                <a:cs typeface="+mn-ea"/>
                <a:sym typeface="+mn-lt"/>
              </a:rPr>
              <a:t>介绍</a:t>
            </a:r>
            <a:endParaRPr lang="zh-CN" altLang="en-US" b="1" dirty="0">
              <a:cs typeface="+mn-ea"/>
              <a:sym typeface="+mn-lt"/>
            </a:endParaRPr>
          </a:p>
        </p:txBody>
      </p:sp>
      <p:cxnSp>
        <p:nvCxnSpPr>
          <p:cNvPr id="10" name="koppt-矩形"/>
          <p:cNvCxnSpPr/>
          <p:nvPr>
            <p:custDataLst>
              <p:tags r:id="rId6"/>
            </p:custDataLst>
          </p:nvPr>
        </p:nvCxnSpPr>
        <p:spPr>
          <a:xfrm>
            <a:off x="691623" y="3836758"/>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koppt-矩形"/>
          <p:cNvCxnSpPr/>
          <p:nvPr>
            <p:custDataLst>
              <p:tags r:id="rId7"/>
            </p:custDataLst>
          </p:nvPr>
        </p:nvCxnSpPr>
        <p:spPr>
          <a:xfrm>
            <a:off x="2238483" y="3836758"/>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koppt-矩形"/>
          <p:cNvCxnSpPr/>
          <p:nvPr>
            <p:custDataLst>
              <p:tags r:id="rId8"/>
            </p:custDataLst>
          </p:nvPr>
        </p:nvCxnSpPr>
        <p:spPr>
          <a:xfrm>
            <a:off x="3526263" y="3836758"/>
            <a:ext cx="267843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koppt-文本框"/>
          <p:cNvSpPr/>
          <p:nvPr>
            <p:custDataLst>
              <p:tags r:id="rId9"/>
            </p:custDataLst>
          </p:nvPr>
        </p:nvSpPr>
        <p:spPr>
          <a:xfrm>
            <a:off x="635635" y="3281045"/>
            <a:ext cx="2170430" cy="506730"/>
          </a:xfrm>
          <a:prstGeom prst="rect">
            <a:avLst/>
          </a:prstGeom>
        </p:spPr>
        <p:txBody>
          <a:bodyPr wrap="square">
            <a:spAutoFit/>
          </a:bodyPr>
          <a:p>
            <a:pPr algn="l">
              <a:lnSpc>
                <a:spcPct val="150000"/>
              </a:lnSpc>
            </a:pPr>
            <a:r>
              <a:rPr lang="zh-CN" altLang="en-US" b="1" dirty="0">
                <a:cs typeface="+mn-ea"/>
                <a:sym typeface="+mn-lt"/>
              </a:rPr>
              <a:t>设备特点</a:t>
            </a:r>
            <a:endParaRPr lang="zh-CN" altLang="en-US" b="1" dirty="0">
              <a:cs typeface="+mn-ea"/>
              <a:sym typeface="+mn-lt"/>
            </a:endParaRPr>
          </a:p>
        </p:txBody>
      </p:sp>
      <p:sp>
        <p:nvSpPr>
          <p:cNvPr id="16" name="矩形 15"/>
          <p:cNvSpPr/>
          <p:nvPr>
            <p:custDataLst>
              <p:tags r:id="rId10"/>
            </p:custDataLst>
          </p:nvPr>
        </p:nvSpPr>
        <p:spPr>
          <a:xfrm>
            <a:off x="691515" y="3885565"/>
            <a:ext cx="6623685" cy="2381250"/>
          </a:xfrm>
          <a:prstGeom prst="rect">
            <a:avLst/>
          </a:prstGeom>
        </p:spPr>
        <p:txBody>
          <a:bodyPr wrap="square">
            <a:noAutofit/>
          </a:bodyPr>
          <a:p>
            <a:pPr marL="342900" indent="-342900" fontAlgn="auto">
              <a:lnSpc>
                <a:spcPct val="150000"/>
              </a:lnSpc>
              <a:buFont typeface="Arial" panose="020B0604020202020204" pitchFamily="34" charset="0"/>
              <a:buChar char="•"/>
            </a:pPr>
            <a:r>
              <a:rPr lang="zh-CN" altLang="en-US" sz="1600" dirty="0">
                <a:cs typeface="+mn-ea"/>
                <a:sym typeface="+mn-lt"/>
              </a:rPr>
              <a:t>出入口均有高精度颗粒物浓度物联网感知模块；</a:t>
            </a:r>
            <a:endParaRPr lang="zh-CN" altLang="en-US" sz="1600" dirty="0">
              <a:cs typeface="+mn-ea"/>
              <a:sym typeface="+mn-lt"/>
            </a:endParaRPr>
          </a:p>
          <a:p>
            <a:pPr marL="342900" indent="-342900" fontAlgn="auto">
              <a:lnSpc>
                <a:spcPct val="150000"/>
              </a:lnSpc>
              <a:buFont typeface="Arial" panose="020B0604020202020204" pitchFamily="34" charset="0"/>
              <a:buChar char="•"/>
            </a:pPr>
            <a:r>
              <a:rPr lang="zh-CN" altLang="en-US" sz="1600" dirty="0">
                <a:cs typeface="+mn-ea"/>
                <a:sym typeface="+mn-lt"/>
              </a:rPr>
              <a:t>可根据天气条件/空气质量情况自动调节设备运行状态；</a:t>
            </a:r>
            <a:endParaRPr lang="zh-CN" altLang="en-US" sz="1600" dirty="0">
              <a:cs typeface="+mn-ea"/>
              <a:sym typeface="+mn-lt"/>
            </a:endParaRPr>
          </a:p>
          <a:p>
            <a:pPr marL="342900" indent="-342900" fontAlgn="auto">
              <a:lnSpc>
                <a:spcPct val="150000"/>
              </a:lnSpc>
              <a:buFont typeface="Arial" panose="020B0604020202020204" pitchFamily="34" charset="0"/>
              <a:buChar char="•"/>
            </a:pPr>
            <a:r>
              <a:rPr lang="zh-CN" altLang="en-US" sz="1600" dirty="0">
                <a:cs typeface="+mn-ea"/>
                <a:sym typeface="+mn-lt"/>
              </a:rPr>
              <a:t>市电或新能源，自身无二次污染；成本低，可达到降本增效</a:t>
            </a:r>
            <a:endParaRPr lang="zh-CN" altLang="en-US" sz="1600" dirty="0">
              <a:cs typeface="+mn-ea"/>
              <a:sym typeface="+mn-lt"/>
            </a:endParaRPr>
          </a:p>
          <a:p>
            <a:pPr marL="342900" indent="-342900" fontAlgn="auto">
              <a:lnSpc>
                <a:spcPct val="150000"/>
              </a:lnSpc>
              <a:buFont typeface="Arial" panose="020B0604020202020204" pitchFamily="34" charset="0"/>
              <a:buChar char="•"/>
            </a:pPr>
            <a:r>
              <a:rPr lang="zh-CN" altLang="en-US" sz="1600" dirty="0">
                <a:cs typeface="+mn-ea"/>
                <a:sym typeface="+mn-lt"/>
              </a:rPr>
              <a:t>提供手机终端随时查看设备运行情况、污染物去除效率等重要参数。</a:t>
            </a:r>
            <a:endParaRPr lang="zh-CN" altLang="en-US" sz="1600" dirty="0">
              <a:cs typeface="+mn-ea"/>
              <a:sym typeface="+mn-lt"/>
            </a:endParaRPr>
          </a:p>
        </p:txBody>
      </p:sp>
      <p:sp>
        <p:nvSpPr>
          <p:cNvPr id="3" name="文本框 2"/>
          <p:cNvSpPr txBox="1"/>
          <p:nvPr/>
        </p:nvSpPr>
        <p:spPr>
          <a:xfrm>
            <a:off x="6938645" y="1082675"/>
            <a:ext cx="5128260" cy="5557520"/>
          </a:xfrm>
          <a:prstGeom prst="rect">
            <a:avLst/>
          </a:prstGeom>
          <a:noFill/>
        </p:spPr>
        <p:txBody>
          <a:bodyPr wrap="square" rtlCol="0">
            <a:noAutofit/>
          </a:bodyPr>
          <a:p>
            <a:endParaRPr lang="zh-CN" altLang="en-US"/>
          </a:p>
        </p:txBody>
      </p:sp>
      <p:pic>
        <p:nvPicPr>
          <p:cNvPr id="5" name="图片 4" descr="df1386f03bc923048071a874b22a767"/>
          <p:cNvPicPr>
            <a:picLocks noChangeAspect="1"/>
          </p:cNvPicPr>
          <p:nvPr/>
        </p:nvPicPr>
        <p:blipFill>
          <a:blip r:embed="rId11"/>
          <a:stretch>
            <a:fillRect/>
          </a:stretch>
        </p:blipFill>
        <p:spPr>
          <a:xfrm>
            <a:off x="7381875" y="1715135"/>
            <a:ext cx="4241800" cy="3180715"/>
          </a:xfrm>
          <a:prstGeom prst="rect">
            <a:avLst/>
          </a:prstGeom>
        </p:spPr>
      </p:pic>
      <p:sp>
        <p:nvSpPr>
          <p:cNvPr id="7" name="文本框 6"/>
          <p:cNvSpPr txBox="1"/>
          <p:nvPr/>
        </p:nvSpPr>
        <p:spPr>
          <a:xfrm>
            <a:off x="7619365" y="4996815"/>
            <a:ext cx="3343910" cy="779145"/>
          </a:xfrm>
          <a:prstGeom prst="rect">
            <a:avLst/>
          </a:prstGeom>
          <a:noFill/>
        </p:spPr>
        <p:txBody>
          <a:bodyPr wrap="square" rtlCol="0">
            <a:noAutofit/>
          </a:bodyPr>
          <a:p>
            <a:r>
              <a:rPr lang="en-US" altLang="zh-CN"/>
              <a:t>            </a:t>
            </a:r>
            <a:r>
              <a:rPr lang="zh-CN" altLang="en-US"/>
              <a:t>屋顶颗粒物</a:t>
            </a:r>
            <a:r>
              <a:rPr lang="en-US" altLang="zh-CN"/>
              <a:t>净化</a:t>
            </a:r>
            <a:r>
              <a:rPr lang="zh-CN" altLang="en-US"/>
              <a:t>装置</a:t>
            </a:r>
            <a:r>
              <a:rPr lang="en-US" altLang="zh-CN"/>
              <a:t>     </a:t>
            </a:r>
            <a:endParaRPr lang="zh-CN" altLang="en-US"/>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635" y="377190"/>
            <a:ext cx="2355215" cy="535305"/>
          </a:xfrm>
        </p:spPr>
        <p:txBody>
          <a:bodyPr/>
          <a:lstStyle/>
          <a:p>
            <a:r>
              <a:rPr lang="en-US" altLang="zh-CN" dirty="0">
                <a:cs typeface="+mn-ea"/>
                <a:sym typeface="+mn-lt"/>
              </a:rPr>
              <a:t>02 </a:t>
            </a:r>
            <a:r>
              <a:rPr lang="zh-CN" altLang="en-US" dirty="0">
                <a:cs typeface="+mn-ea"/>
                <a:sym typeface="+mn-lt"/>
              </a:rPr>
              <a:t>产品简介</a:t>
            </a:r>
            <a:endParaRPr lang="zh-CN" altLang="en-US" dirty="0">
              <a:cs typeface="+mn-ea"/>
              <a:sym typeface="+mn-lt"/>
            </a:endParaRPr>
          </a:p>
        </p:txBody>
      </p:sp>
      <p:sp>
        <p:nvSpPr>
          <p:cNvPr id="3" name="文本框 2"/>
          <p:cNvSpPr txBox="1"/>
          <p:nvPr/>
        </p:nvSpPr>
        <p:spPr>
          <a:xfrm>
            <a:off x="6938645" y="1082675"/>
            <a:ext cx="5128260" cy="5557520"/>
          </a:xfrm>
          <a:prstGeom prst="rect">
            <a:avLst/>
          </a:prstGeom>
          <a:noFill/>
        </p:spPr>
        <p:txBody>
          <a:bodyPr wrap="square" rtlCol="0">
            <a:noAutofit/>
          </a:bodyPr>
          <a:p>
            <a:endParaRPr lang="zh-CN" altLang="en-US"/>
          </a:p>
        </p:txBody>
      </p:sp>
      <p:sp>
        <p:nvSpPr>
          <p:cNvPr id="7" name="文本框 6"/>
          <p:cNvSpPr txBox="1"/>
          <p:nvPr/>
        </p:nvSpPr>
        <p:spPr>
          <a:xfrm>
            <a:off x="8194675" y="4996815"/>
            <a:ext cx="2551430" cy="779145"/>
          </a:xfrm>
          <a:prstGeom prst="rect">
            <a:avLst/>
          </a:prstGeom>
          <a:noFill/>
        </p:spPr>
        <p:txBody>
          <a:bodyPr wrap="square" rtlCol="0">
            <a:noAutofit/>
          </a:bodyPr>
          <a:p>
            <a:r>
              <a:rPr lang="en-US" altLang="zh-CN"/>
              <a:t>  </a:t>
            </a:r>
            <a:endParaRPr lang="zh-CN" altLang="en-US"/>
          </a:p>
        </p:txBody>
      </p:sp>
      <p:sp>
        <p:nvSpPr>
          <p:cNvPr id="46" name="TextBox 11"/>
          <p:cNvSpPr txBox="1">
            <a:spLocks noChangeArrowheads="1"/>
          </p:cNvSpPr>
          <p:nvPr/>
        </p:nvSpPr>
        <p:spPr bwMode="auto">
          <a:xfrm flipH="1">
            <a:off x="635635" y="1466215"/>
            <a:ext cx="3014980" cy="521335"/>
          </a:xfrm>
          <a:prstGeom prst="rect">
            <a:avLst/>
          </a:prstGeom>
          <a:solidFill>
            <a:srgbClr val="FFFFFF"/>
          </a:solidFill>
          <a:ln w="12700" cap="flat" cmpd="sng" algn="ctr">
            <a:noFill/>
            <a:prstDash val="solid"/>
            <a:miter lim="800000"/>
          </a:ln>
          <a:effectLst/>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mn-lt"/>
                <a:ea typeface="+mn-ea"/>
                <a:cs typeface="+mn-ea"/>
                <a:sym typeface="+mn-lt"/>
              </a:rPr>
              <a:t>   </a:t>
            </a:r>
            <a:r>
              <a:rPr lang="zh-CN" altLang="en-US" sz="2000" b="1" kern="0" noProof="0" dirty="0">
                <a:ln>
                  <a:noFill/>
                </a:ln>
                <a:solidFill>
                  <a:schemeClr val="accent1"/>
                </a:solidFill>
                <a:effectLst/>
                <a:uLnTx/>
                <a:uFillTx/>
                <a:latin typeface="+mn-lt"/>
                <a:ea typeface="+mn-ea"/>
                <a:cs typeface="+mn-ea"/>
                <a:sym typeface="+mn-lt"/>
              </a:rPr>
              <a:t>除霾塔（室外</a:t>
            </a:r>
            <a:r>
              <a:rPr lang="zh-CN" altLang="en-US" sz="2000" b="1" kern="0" noProof="0" dirty="0">
                <a:ln>
                  <a:noFill/>
                </a:ln>
                <a:solidFill>
                  <a:schemeClr val="accent1"/>
                </a:solidFill>
                <a:effectLst/>
                <a:uLnTx/>
                <a:uFillTx/>
                <a:latin typeface="+mn-lt"/>
                <a:ea typeface="+mn-ea"/>
                <a:cs typeface="+mn-ea"/>
                <a:sym typeface="+mn-lt"/>
              </a:rPr>
              <a:t>大型）</a:t>
            </a:r>
            <a:r>
              <a:rPr kumimoji="0" lang="en-US" altLang="zh-CN" sz="2000" b="1" i="0" u="none" strike="noStrike" kern="0" cap="none" spc="0" normalizeH="0" baseline="0" noProof="0" dirty="0">
                <a:ln>
                  <a:noFill/>
                </a:ln>
                <a:solidFill>
                  <a:srgbClr val="0070C0"/>
                </a:solidFill>
                <a:effectLst/>
                <a:uLnTx/>
                <a:uFillTx/>
                <a:latin typeface="+mn-lt"/>
                <a:ea typeface="+mn-ea"/>
                <a:cs typeface="+mn-ea"/>
                <a:sym typeface="+mn-lt"/>
              </a:rPr>
              <a:t> </a:t>
            </a:r>
            <a:endParaRPr kumimoji="0" lang="en-US" altLang="zh-CN" sz="2000" b="1" i="0" u="none" strike="noStrike" kern="0" cap="none" spc="0" normalizeH="0" baseline="0" noProof="0" dirty="0">
              <a:ln>
                <a:noFill/>
              </a:ln>
              <a:solidFill>
                <a:srgbClr val="0070C0"/>
              </a:solidFill>
              <a:effectLst/>
              <a:uLnTx/>
              <a:uFillTx/>
              <a:latin typeface="+mn-lt"/>
              <a:ea typeface="+mn-ea"/>
              <a:cs typeface="+mn-ea"/>
              <a:sym typeface="+mn-lt"/>
            </a:endParaRPr>
          </a:p>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endParaRPr>
          </a:p>
          <a:p>
            <a:pPr marR="0" lvl="0" indent="0" defTabSz="914400" eaLnBrk="1" fontAlgn="auto" hangingPunct="1">
              <a:lnSpc>
                <a:spcPct val="13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endParaRPr>
          </a:p>
        </p:txBody>
      </p:sp>
      <p:sp>
        <p:nvSpPr>
          <p:cNvPr id="5" name="TextBox 11"/>
          <p:cNvSpPr txBox="1">
            <a:spLocks noChangeArrowheads="1"/>
          </p:cNvSpPr>
          <p:nvPr/>
        </p:nvSpPr>
        <p:spPr bwMode="auto">
          <a:xfrm flipH="1">
            <a:off x="8374380" y="5162550"/>
            <a:ext cx="3817620" cy="675640"/>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mn-lt"/>
                <a:ea typeface="+mn-ea"/>
                <a:cs typeface="+mn-ea"/>
                <a:sym typeface="+mn-lt"/>
              </a:rPr>
              <a:t>    </a:t>
            </a:r>
            <a:r>
              <a:rPr lang="zh-CN" altLang="en-US" sz="1800" b="1" kern="0" noProof="0" dirty="0">
                <a:ln>
                  <a:noFill/>
                </a:ln>
                <a:solidFill>
                  <a:prstClr val="black"/>
                </a:solidFill>
                <a:effectLst/>
                <a:uLnTx/>
                <a:uFillTx/>
                <a:latin typeface="+mn-lt"/>
                <a:ea typeface="+mn-ea"/>
                <a:cs typeface="+mn-ea"/>
                <a:sym typeface="+mn-lt"/>
              </a:rPr>
              <a:t>过滤技术，无二次污染，</a:t>
            </a:r>
            <a:r>
              <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rPr>
              <a:t>设备可拆卸，可移动，满足不同场景</a:t>
            </a:r>
            <a:r>
              <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rPr>
              <a:t>要求</a:t>
            </a:r>
            <a:endPar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endParaRPr>
          </a:p>
        </p:txBody>
      </p:sp>
      <p:pic>
        <p:nvPicPr>
          <p:cNvPr id="15" name="图片 14"/>
          <p:cNvPicPr>
            <a:picLocks noChangeAspect="1"/>
          </p:cNvPicPr>
          <p:nvPr/>
        </p:nvPicPr>
        <p:blipFill>
          <a:blip r:embed="rId1"/>
          <a:stretch>
            <a:fillRect/>
          </a:stretch>
        </p:blipFill>
        <p:spPr>
          <a:xfrm>
            <a:off x="0" y="1999615"/>
            <a:ext cx="2087880" cy="2541270"/>
          </a:xfrm>
          <a:prstGeom prst="rect">
            <a:avLst/>
          </a:prstGeom>
        </p:spPr>
      </p:pic>
      <p:pic>
        <p:nvPicPr>
          <p:cNvPr id="16" name="图片 380" descr="IMG_20230109_101856_edit_240991306363746"/>
          <p:cNvPicPr>
            <a:picLocks noChangeAspect="1"/>
          </p:cNvPicPr>
          <p:nvPr>
            <p:custDataLst>
              <p:tags r:id="rId2"/>
            </p:custDataLst>
          </p:nvPr>
        </p:nvPicPr>
        <p:blipFill>
          <a:blip r:embed="rId3"/>
          <a:srcRect t="19466" b="15060"/>
          <a:stretch>
            <a:fillRect/>
          </a:stretch>
        </p:blipFill>
        <p:spPr>
          <a:xfrm>
            <a:off x="2087880" y="1999615"/>
            <a:ext cx="1791335" cy="2540635"/>
          </a:xfrm>
          <a:prstGeom prst="rect">
            <a:avLst/>
          </a:prstGeom>
          <a:noFill/>
          <a:ln w="9525">
            <a:noFill/>
          </a:ln>
        </p:spPr>
      </p:pic>
      <p:sp>
        <p:nvSpPr>
          <p:cNvPr id="17" name="TextBox 11"/>
          <p:cNvSpPr txBox="1">
            <a:spLocks noChangeArrowheads="1"/>
          </p:cNvSpPr>
          <p:nvPr/>
        </p:nvSpPr>
        <p:spPr bwMode="auto">
          <a:xfrm flipH="1">
            <a:off x="4739640" y="1478280"/>
            <a:ext cx="2252980" cy="521335"/>
          </a:xfrm>
          <a:prstGeom prst="rect">
            <a:avLst/>
          </a:prstGeom>
          <a:solidFill>
            <a:srgbClr val="FFFFFF"/>
          </a:solidFill>
          <a:ln w="12700" cap="flat" cmpd="sng" algn="ctr">
            <a:noFill/>
            <a:prstDash val="solid"/>
            <a:miter lim="800000"/>
          </a:ln>
          <a:effectLst/>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mn-lt"/>
                <a:ea typeface="+mn-ea"/>
                <a:cs typeface="+mn-ea"/>
                <a:sym typeface="+mn-lt"/>
              </a:rPr>
              <a:t>   </a:t>
            </a:r>
            <a:r>
              <a:rPr lang="zh-CN" altLang="en-US" sz="2000" b="1" kern="0" noProof="0" dirty="0">
                <a:ln>
                  <a:noFill/>
                </a:ln>
                <a:solidFill>
                  <a:schemeClr val="accent1"/>
                </a:solidFill>
                <a:effectLst/>
                <a:uLnTx/>
                <a:uFillTx/>
                <a:latin typeface="+mn-lt"/>
                <a:ea typeface="+mn-ea"/>
                <a:cs typeface="+mn-ea"/>
                <a:sym typeface="+mn-lt"/>
              </a:rPr>
              <a:t>传统喷雾、</a:t>
            </a:r>
            <a:r>
              <a:rPr lang="zh-CN" altLang="en-US" sz="2000" b="1" kern="0" noProof="0" dirty="0">
                <a:ln>
                  <a:noFill/>
                </a:ln>
                <a:solidFill>
                  <a:schemeClr val="accent1"/>
                </a:solidFill>
                <a:effectLst/>
                <a:uLnTx/>
                <a:uFillTx/>
                <a:latin typeface="+mn-lt"/>
                <a:ea typeface="+mn-ea"/>
                <a:cs typeface="+mn-ea"/>
                <a:sym typeface="+mn-lt"/>
              </a:rPr>
              <a:t>洒水</a:t>
            </a:r>
            <a:r>
              <a:rPr kumimoji="0" lang="en-US" altLang="zh-CN" sz="2000" b="1" i="0" u="none" strike="noStrike" kern="0" cap="none" spc="0" normalizeH="0" baseline="0" noProof="0" dirty="0">
                <a:ln>
                  <a:noFill/>
                </a:ln>
                <a:solidFill>
                  <a:srgbClr val="0070C0"/>
                </a:solidFill>
                <a:effectLst/>
                <a:uLnTx/>
                <a:uFillTx/>
                <a:latin typeface="+mn-lt"/>
                <a:ea typeface="+mn-ea"/>
                <a:cs typeface="+mn-ea"/>
                <a:sym typeface="+mn-lt"/>
              </a:rPr>
              <a:t> </a:t>
            </a:r>
            <a:endParaRPr kumimoji="0" lang="en-US" altLang="zh-CN" sz="2000" b="1" i="0" u="none" strike="noStrike" kern="0" cap="none" spc="0" normalizeH="0" baseline="0" noProof="0" dirty="0">
              <a:ln>
                <a:noFill/>
              </a:ln>
              <a:solidFill>
                <a:srgbClr val="0070C0"/>
              </a:solidFill>
              <a:effectLst/>
              <a:uLnTx/>
              <a:uFillTx/>
              <a:latin typeface="+mn-lt"/>
              <a:ea typeface="+mn-ea"/>
              <a:cs typeface="+mn-ea"/>
              <a:sym typeface="+mn-lt"/>
            </a:endParaRPr>
          </a:p>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endParaRPr>
          </a:p>
          <a:p>
            <a:pPr marR="0" lvl="0" indent="0" defTabSz="914400" eaLnBrk="1" fontAlgn="auto" hangingPunct="1">
              <a:lnSpc>
                <a:spcPct val="13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endParaRPr>
          </a:p>
        </p:txBody>
      </p:sp>
      <p:pic>
        <p:nvPicPr>
          <p:cNvPr id="19" name="图片 18"/>
          <p:cNvPicPr>
            <a:picLocks noChangeAspect="1"/>
          </p:cNvPicPr>
          <p:nvPr/>
        </p:nvPicPr>
        <p:blipFill>
          <a:blip r:embed="rId4"/>
          <a:stretch>
            <a:fillRect/>
          </a:stretch>
        </p:blipFill>
        <p:spPr>
          <a:xfrm>
            <a:off x="5944870" y="1976755"/>
            <a:ext cx="1720850" cy="2564130"/>
          </a:xfrm>
          <a:prstGeom prst="rect">
            <a:avLst/>
          </a:prstGeom>
        </p:spPr>
      </p:pic>
      <p:pic>
        <p:nvPicPr>
          <p:cNvPr id="20" name="图片 19"/>
          <p:cNvPicPr>
            <a:picLocks noChangeAspect="1"/>
          </p:cNvPicPr>
          <p:nvPr/>
        </p:nvPicPr>
        <p:blipFill>
          <a:blip r:embed="rId5"/>
          <a:stretch>
            <a:fillRect/>
          </a:stretch>
        </p:blipFill>
        <p:spPr>
          <a:xfrm>
            <a:off x="4142740" y="1987550"/>
            <a:ext cx="1802130" cy="2553335"/>
          </a:xfrm>
          <a:prstGeom prst="rect">
            <a:avLst/>
          </a:prstGeom>
        </p:spPr>
      </p:pic>
      <p:sp>
        <p:nvSpPr>
          <p:cNvPr id="8" name="TextBox 11"/>
          <p:cNvSpPr txBox="1">
            <a:spLocks noChangeArrowheads="1"/>
          </p:cNvSpPr>
          <p:nvPr/>
        </p:nvSpPr>
        <p:spPr bwMode="auto">
          <a:xfrm flipH="1">
            <a:off x="8764905" y="1466215"/>
            <a:ext cx="2953385" cy="521335"/>
          </a:xfrm>
          <a:prstGeom prst="rect">
            <a:avLst/>
          </a:prstGeom>
          <a:solidFill>
            <a:srgbClr val="FFFFFF"/>
          </a:solidFill>
          <a:ln w="12700" cap="flat" cmpd="sng" algn="ctr">
            <a:noFill/>
            <a:prstDash val="solid"/>
            <a:miter lim="800000"/>
          </a:ln>
          <a:effectLst/>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mn-lt"/>
                <a:ea typeface="+mn-ea"/>
                <a:cs typeface="+mn-ea"/>
                <a:sym typeface="+mn-lt"/>
              </a:rPr>
              <a:t>   </a:t>
            </a:r>
            <a:r>
              <a:rPr lang="en-US" sz="2000" b="1" kern="0" noProof="0" dirty="0">
                <a:ln>
                  <a:noFill/>
                </a:ln>
                <a:solidFill>
                  <a:schemeClr val="accent1"/>
                </a:solidFill>
                <a:effectLst/>
                <a:uLnTx/>
                <a:uFillTx/>
                <a:latin typeface="+mn-lt"/>
                <a:ea typeface="+mn-ea"/>
                <a:cs typeface="+mn-ea"/>
                <a:sym typeface="+mn-lt"/>
              </a:rPr>
              <a:t>“</a:t>
            </a:r>
            <a:r>
              <a:rPr lang="zh-CN" altLang="en-US" sz="2000" b="1" kern="0" noProof="0" dirty="0">
                <a:ln>
                  <a:noFill/>
                </a:ln>
                <a:solidFill>
                  <a:schemeClr val="accent1"/>
                </a:solidFill>
                <a:effectLst/>
                <a:uLnTx/>
                <a:uFillTx/>
                <a:latin typeface="+mn-lt"/>
                <a:ea typeface="+mn-ea"/>
                <a:cs typeface="+mn-ea"/>
                <a:sym typeface="+mn-lt"/>
              </a:rPr>
              <a:t>滤森</a:t>
            </a:r>
            <a:r>
              <a:rPr lang="en-US" sz="2000" b="1" kern="0" noProof="0" dirty="0">
                <a:ln>
                  <a:noFill/>
                </a:ln>
                <a:solidFill>
                  <a:schemeClr val="accent1"/>
                </a:solidFill>
                <a:effectLst/>
                <a:uLnTx/>
                <a:uFillTx/>
                <a:latin typeface="+mn-lt"/>
                <a:ea typeface="+mn-ea"/>
                <a:cs typeface="+mn-ea"/>
                <a:sym typeface="+mn-lt"/>
              </a:rPr>
              <a:t>”</a:t>
            </a:r>
            <a:r>
              <a:rPr lang="zh-CN" altLang="en-US" sz="2000" b="1" kern="0" noProof="0" dirty="0">
                <a:ln>
                  <a:noFill/>
                </a:ln>
                <a:solidFill>
                  <a:schemeClr val="accent1"/>
                </a:solidFill>
                <a:effectLst/>
                <a:uLnTx/>
                <a:uFillTx/>
                <a:latin typeface="+mn-lt"/>
                <a:ea typeface="+mn-ea"/>
                <a:cs typeface="+mn-ea"/>
                <a:sym typeface="+mn-lt"/>
              </a:rPr>
              <a:t>颗粒物净化装置</a:t>
            </a:r>
            <a:endParaRPr kumimoji="0" lang="en-US" altLang="zh-CN" sz="2000" b="1" i="0" u="none" strike="noStrike" kern="0" cap="none" spc="0" normalizeH="0" baseline="0" noProof="0" dirty="0">
              <a:ln>
                <a:noFill/>
              </a:ln>
              <a:solidFill>
                <a:srgbClr val="0070C0"/>
              </a:solidFill>
              <a:effectLst/>
              <a:uLnTx/>
              <a:uFillTx/>
              <a:latin typeface="+mn-lt"/>
              <a:ea typeface="+mn-ea"/>
              <a:cs typeface="+mn-ea"/>
              <a:sym typeface="+mn-lt"/>
            </a:endParaRPr>
          </a:p>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endParaRPr>
          </a:p>
          <a:p>
            <a:pPr marR="0" lvl="0" indent="0" defTabSz="914400" eaLnBrk="1" fontAlgn="auto" hangingPunct="1">
              <a:lnSpc>
                <a:spcPct val="13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endParaRPr>
          </a:p>
        </p:txBody>
      </p:sp>
      <p:pic>
        <p:nvPicPr>
          <p:cNvPr id="22" name="图片 21"/>
          <p:cNvPicPr>
            <a:picLocks noChangeAspect="1"/>
          </p:cNvPicPr>
          <p:nvPr/>
        </p:nvPicPr>
        <p:blipFill>
          <a:blip r:embed="rId6"/>
          <a:stretch>
            <a:fillRect/>
          </a:stretch>
        </p:blipFill>
        <p:spPr>
          <a:xfrm>
            <a:off x="7926070" y="1987550"/>
            <a:ext cx="2105660" cy="2606675"/>
          </a:xfrm>
          <a:prstGeom prst="rect">
            <a:avLst/>
          </a:prstGeom>
        </p:spPr>
      </p:pic>
      <p:sp>
        <p:nvSpPr>
          <p:cNvPr id="24" name="TextBox 11"/>
          <p:cNvSpPr txBox="1">
            <a:spLocks noChangeArrowheads="1"/>
          </p:cNvSpPr>
          <p:nvPr/>
        </p:nvSpPr>
        <p:spPr bwMode="auto">
          <a:xfrm flipH="1">
            <a:off x="812165" y="5050790"/>
            <a:ext cx="2552065" cy="1396365"/>
          </a:xfrm>
          <a:prstGeom prst="rect">
            <a:avLst/>
          </a:prstGeom>
          <a:solidFill>
            <a:srgbClr val="FFFFFF"/>
          </a:solidFill>
          <a:ln w="12700" cap="flat" cmpd="sng" algn="ctr">
            <a:noFill/>
            <a:prstDash val="solid"/>
            <a:miter lim="800000"/>
          </a:ln>
          <a:effectLst/>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mn-lt"/>
                <a:ea typeface="+mn-ea"/>
                <a:cs typeface="+mn-ea"/>
                <a:sym typeface="+mn-lt"/>
              </a:rPr>
              <a:t>    </a:t>
            </a:r>
            <a:r>
              <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rPr>
              <a:t>大型设备，电除尘容易产生臭氧</a:t>
            </a:r>
            <a:endPar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endParaRPr>
          </a:p>
        </p:txBody>
      </p:sp>
      <p:sp>
        <p:nvSpPr>
          <p:cNvPr id="25" name="TextBox 11"/>
          <p:cNvSpPr txBox="1">
            <a:spLocks noChangeArrowheads="1"/>
          </p:cNvSpPr>
          <p:nvPr/>
        </p:nvSpPr>
        <p:spPr bwMode="auto">
          <a:xfrm flipH="1">
            <a:off x="4592955" y="5050790"/>
            <a:ext cx="2552065" cy="1396365"/>
          </a:xfrm>
          <a:prstGeom prst="rect">
            <a:avLst/>
          </a:prstGeom>
          <a:solidFill>
            <a:srgbClr val="FFFFFF"/>
          </a:solidFill>
          <a:ln w="12700" cap="flat" cmpd="sng" algn="ctr">
            <a:noFill/>
            <a:prstDash val="solid"/>
            <a:miter lim="800000"/>
          </a:ln>
          <a:effectLst/>
        </p:spPr>
        <p:txBody>
          <a:bodyPr wrap="squar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mn-lt"/>
                <a:ea typeface="+mn-ea"/>
                <a:cs typeface="+mn-ea"/>
                <a:sym typeface="+mn-lt"/>
              </a:rPr>
              <a:t>    </a:t>
            </a:r>
            <a:r>
              <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rPr>
              <a:t>抑尘不除尘，冬季不适合</a:t>
            </a:r>
            <a:r>
              <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rPr>
              <a:t>开启</a:t>
            </a:r>
            <a:endParaRPr kumimoji="0" lang="zh-CN" altLang="en-US" sz="1800" b="1" i="0" u="none" strike="noStrike" kern="0" cap="none" spc="0" normalizeH="0" baseline="0" noProof="0" dirty="0">
              <a:ln>
                <a:noFill/>
              </a:ln>
              <a:solidFill>
                <a:prstClr val="black"/>
              </a:solidFill>
              <a:effectLst/>
              <a:uLnTx/>
              <a:uFillTx/>
              <a:latin typeface="+mn-lt"/>
              <a:ea typeface="+mn-ea"/>
              <a:cs typeface="+mn-ea"/>
              <a:sym typeface="+mn-lt"/>
            </a:endParaRPr>
          </a:p>
        </p:txBody>
      </p:sp>
      <p:pic>
        <p:nvPicPr>
          <p:cNvPr id="10" name="图片 9"/>
          <p:cNvPicPr>
            <a:picLocks noChangeAspect="1"/>
          </p:cNvPicPr>
          <p:nvPr/>
        </p:nvPicPr>
        <p:blipFill>
          <a:blip r:embed="rId7"/>
          <a:stretch>
            <a:fillRect/>
          </a:stretch>
        </p:blipFill>
        <p:spPr>
          <a:xfrm>
            <a:off x="9916795" y="1976755"/>
            <a:ext cx="2237105" cy="261683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635" y="377190"/>
            <a:ext cx="2189480" cy="535305"/>
          </a:xfrm>
        </p:spPr>
        <p:txBody>
          <a:bodyPr/>
          <a:lstStyle/>
          <a:p>
            <a:r>
              <a:rPr lang="en-US" altLang="zh-CN" dirty="0">
                <a:cs typeface="+mn-ea"/>
                <a:sym typeface="+mn-lt"/>
              </a:rPr>
              <a:t>02 </a:t>
            </a:r>
            <a:r>
              <a:rPr lang="zh-CN" altLang="en-US" dirty="0">
                <a:cs typeface="+mn-ea"/>
                <a:sym typeface="+mn-lt"/>
              </a:rPr>
              <a:t>产品</a:t>
            </a:r>
            <a:r>
              <a:rPr lang="zh-CN" altLang="en-US" dirty="0">
                <a:cs typeface="+mn-ea"/>
                <a:sym typeface="+mn-lt"/>
              </a:rPr>
              <a:t>背景</a:t>
            </a:r>
            <a:endParaRPr lang="zh-CN" altLang="en-US" dirty="0">
              <a:cs typeface="+mn-ea"/>
              <a:sym typeface="+mn-lt"/>
            </a:endParaRPr>
          </a:p>
        </p:txBody>
      </p:sp>
      <p:cxnSp>
        <p:nvCxnSpPr>
          <p:cNvPr id="17" name="koppt-矩形"/>
          <p:cNvCxnSpPr/>
          <p:nvPr>
            <p:custDataLst>
              <p:tags r:id="rId1"/>
            </p:custDataLst>
          </p:nvPr>
        </p:nvCxnSpPr>
        <p:spPr>
          <a:xfrm>
            <a:off x="691623" y="1616163"/>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koppt-矩形"/>
          <p:cNvCxnSpPr/>
          <p:nvPr>
            <p:custDataLst>
              <p:tags r:id="rId2"/>
            </p:custDataLst>
          </p:nvPr>
        </p:nvCxnSpPr>
        <p:spPr>
          <a:xfrm>
            <a:off x="2238483" y="1616163"/>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koppt-矩形"/>
          <p:cNvCxnSpPr/>
          <p:nvPr>
            <p:custDataLst>
              <p:tags r:id="rId3"/>
            </p:custDataLst>
          </p:nvPr>
        </p:nvCxnSpPr>
        <p:spPr>
          <a:xfrm>
            <a:off x="3526263" y="1616163"/>
            <a:ext cx="267843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koppt-文本框"/>
          <p:cNvSpPr/>
          <p:nvPr>
            <p:custDataLst>
              <p:tags r:id="rId4"/>
            </p:custDataLst>
          </p:nvPr>
        </p:nvSpPr>
        <p:spPr>
          <a:xfrm>
            <a:off x="635635" y="1060450"/>
            <a:ext cx="5226050" cy="506730"/>
          </a:xfrm>
          <a:prstGeom prst="rect">
            <a:avLst/>
          </a:prstGeom>
        </p:spPr>
        <p:txBody>
          <a:bodyPr wrap="square">
            <a:spAutoFit/>
          </a:bodyPr>
          <a:lstStyle/>
          <a:p>
            <a:pPr algn="l">
              <a:lnSpc>
                <a:spcPct val="150000"/>
              </a:lnSpc>
            </a:pPr>
            <a:r>
              <a:rPr lang="zh-CN" altLang="en-US" b="1" dirty="0">
                <a:cs typeface="+mn-ea"/>
                <a:sym typeface="+mn-lt"/>
              </a:rPr>
              <a:t>主要污染</a:t>
            </a:r>
            <a:r>
              <a:rPr lang="zh-CN" altLang="en-US" b="1" dirty="0">
                <a:cs typeface="+mn-ea"/>
                <a:sym typeface="+mn-lt"/>
              </a:rPr>
              <a:t>源</a:t>
            </a:r>
            <a:endParaRPr lang="zh-CN" altLang="en-US" b="1" dirty="0">
              <a:cs typeface="+mn-ea"/>
              <a:sym typeface="+mn-lt"/>
            </a:endParaRPr>
          </a:p>
        </p:txBody>
      </p:sp>
      <p:sp>
        <p:nvSpPr>
          <p:cNvPr id="2" name="矩形 1"/>
          <p:cNvSpPr/>
          <p:nvPr/>
        </p:nvSpPr>
        <p:spPr>
          <a:xfrm>
            <a:off x="691515" y="1737995"/>
            <a:ext cx="5310505" cy="4733925"/>
          </a:xfrm>
          <a:prstGeom prst="rect">
            <a:avLst/>
          </a:prstGeom>
        </p:spPr>
        <p:txBody>
          <a:bodyPr wrap="square">
            <a:noAutofit/>
          </a:bodyPr>
          <a:p>
            <a:pPr indent="0" fontAlgn="auto">
              <a:lnSpc>
                <a:spcPct val="150000"/>
              </a:lnSpc>
              <a:buFont typeface="Arial" panose="020B0604020202020204" pitchFamily="34" charset="0"/>
              <a:buNone/>
            </a:pPr>
            <a:r>
              <a:rPr lang="zh-CN" altLang="en-US" sz="2000" dirty="0" smtClean="0">
                <a:solidFill>
                  <a:srgbClr val="1F3E94"/>
                </a:solidFill>
                <a:latin typeface="思源黑体" panose="020B0500000000000000" pitchFamily="34" charset="-122"/>
                <a:ea typeface="思源黑体" panose="020B0500000000000000" pitchFamily="34" charset="-122"/>
                <a:sym typeface="+mn-ea"/>
              </a:rPr>
              <a:t>交通源</a:t>
            </a:r>
            <a:endParaRPr lang="zh-CN" altLang="en-US" sz="2000" dirty="0" smtClean="0">
              <a:solidFill>
                <a:srgbClr val="1F3E94"/>
              </a:solidFill>
              <a:latin typeface="思源黑体" panose="020B0500000000000000" pitchFamily="34" charset="-122"/>
              <a:ea typeface="思源黑体" panose="020B0500000000000000" pitchFamily="34" charset="-122"/>
              <a:sym typeface="+mn-ea"/>
            </a:endParaRPr>
          </a:p>
          <a:p>
            <a:pPr indent="0" fontAlgn="auto">
              <a:lnSpc>
                <a:spcPct val="150000"/>
              </a:lnSpc>
              <a:buFont typeface="Arial" panose="020B0604020202020204" pitchFamily="34" charset="0"/>
              <a:buNone/>
            </a:pPr>
            <a:r>
              <a:rPr lang="zh-CN" altLang="en-US" sz="2000" dirty="0">
                <a:gradFill>
                  <a:gsLst>
                    <a:gs pos="50000">
                      <a:schemeClr val="accent1"/>
                    </a:gs>
                    <a:gs pos="0">
                      <a:schemeClr val="accent1">
                        <a:lumMod val="25000"/>
                        <a:lumOff val="75000"/>
                      </a:schemeClr>
                    </a:gs>
                    <a:gs pos="100000">
                      <a:schemeClr val="accent1">
                        <a:lumMod val="85000"/>
                      </a:schemeClr>
                    </a:gs>
                  </a:gsLst>
                  <a:lin ang="5400000" scaled="1"/>
                </a:gradFill>
                <a:effectLst/>
                <a:latin typeface="思源黑体" panose="020B0500000000000000" pitchFamily="34" charset="-122"/>
                <a:ea typeface="思源黑体 CN Medium" panose="020B0600000000000000" pitchFamily="34" charset="-122"/>
                <a:sym typeface="+mn-ea"/>
              </a:rPr>
              <a:t>机动车尾气排放+环境积聚造成的污染高值区</a:t>
            </a:r>
            <a:endParaRPr lang="zh-CN" altLang="en-US" sz="2000" dirty="0">
              <a:gradFill>
                <a:gsLst>
                  <a:gs pos="50000">
                    <a:schemeClr val="accent1"/>
                  </a:gs>
                  <a:gs pos="0">
                    <a:schemeClr val="accent1">
                      <a:lumMod val="25000"/>
                      <a:lumOff val="75000"/>
                    </a:schemeClr>
                  </a:gs>
                  <a:gs pos="100000">
                    <a:schemeClr val="accent1">
                      <a:lumMod val="85000"/>
                    </a:schemeClr>
                  </a:gs>
                </a:gsLst>
                <a:lin ang="5400000" scaled="1"/>
              </a:gradFill>
              <a:effectLst/>
              <a:latin typeface="思源黑体" panose="020B0500000000000000" pitchFamily="34" charset="-122"/>
              <a:ea typeface="思源黑体 CN Medium" panose="020B0600000000000000" pitchFamily="34" charset="-122"/>
            </a:endParaRPr>
          </a:p>
          <a:p>
            <a:pPr indent="0" fontAlgn="auto">
              <a:lnSpc>
                <a:spcPct val="150000"/>
              </a:lnSpc>
              <a:buFont typeface="Arial" panose="020B0604020202020204" pitchFamily="34" charset="0"/>
              <a:buNone/>
            </a:pPr>
            <a:r>
              <a:rPr lang="zh-CN" altLang="en-US" sz="2000" dirty="0" smtClean="0">
                <a:solidFill>
                  <a:srgbClr val="1F3E94"/>
                </a:solidFill>
                <a:latin typeface="思源黑体" panose="020B0500000000000000" pitchFamily="34" charset="-122"/>
                <a:ea typeface="思源黑体" panose="020B0500000000000000" pitchFamily="34" charset="-122"/>
                <a:sym typeface="+mn-lt"/>
              </a:rPr>
              <a:t>餐饮油烟</a:t>
            </a:r>
            <a:endParaRPr lang="zh-CN" altLang="en-US" sz="2000" dirty="0" smtClean="0">
              <a:solidFill>
                <a:srgbClr val="1F3E94"/>
              </a:solidFill>
              <a:latin typeface="思源黑体" panose="020B0500000000000000" pitchFamily="34" charset="-122"/>
              <a:ea typeface="思源黑体" panose="020B0500000000000000" pitchFamily="34" charset="-122"/>
              <a:sym typeface="+mn-lt"/>
            </a:endParaRPr>
          </a:p>
          <a:p>
            <a:pPr algn="l" fontAlgn="auto">
              <a:lnSpc>
                <a:spcPct val="150000"/>
              </a:lnSpc>
              <a:buClrTx/>
              <a:buSzTx/>
              <a:buFont typeface="Arial" panose="020B0604020202020204" pitchFamily="34" charset="0"/>
              <a:buNone/>
            </a:pPr>
            <a:r>
              <a:rPr lang="zh-CN" altLang="en-US" sz="2000" dirty="0">
                <a:gradFill>
                  <a:gsLst>
                    <a:gs pos="50000">
                      <a:schemeClr val="accent1"/>
                    </a:gs>
                    <a:gs pos="0">
                      <a:schemeClr val="accent1">
                        <a:lumMod val="25000"/>
                        <a:lumOff val="75000"/>
                      </a:schemeClr>
                    </a:gs>
                    <a:gs pos="100000">
                      <a:schemeClr val="accent1">
                        <a:lumMod val="85000"/>
                      </a:schemeClr>
                    </a:gs>
                  </a:gsLst>
                  <a:lin ang="5400000" scaled="1"/>
                </a:gradFill>
                <a:effectLst/>
                <a:latin typeface="思源黑体" panose="020B0500000000000000" pitchFamily="34" charset="-122"/>
                <a:ea typeface="思源黑体 CN Medium" panose="020B0600000000000000" pitchFamily="34" charset="-122"/>
                <a:sym typeface="思源黑体 CN Normal" panose="020B0400000000000000" pitchFamily="34" charset="-122"/>
              </a:rPr>
              <a:t>PM2.5等颗粒物污染、VOCs、THC、气味物质</a:t>
            </a:r>
            <a:endParaRPr lang="zh-CN" altLang="en-US" sz="2000" spc="0" dirty="0">
              <a:solidFill>
                <a:srgbClr val="FF0000"/>
              </a:solidFill>
              <a:effectLst/>
              <a:latin typeface="思源黑体" panose="020B0500000000000000" pitchFamily="34" charset="-122"/>
              <a:ea typeface="思源黑体 CN Medium" panose="020B0600000000000000" pitchFamily="34" charset="-122"/>
              <a:sym typeface="思源黑体 CN Normal" panose="020B0400000000000000" pitchFamily="34" charset="-122"/>
            </a:endParaRPr>
          </a:p>
          <a:p>
            <a:pPr algn="l" fontAlgn="auto">
              <a:lnSpc>
                <a:spcPct val="150000"/>
              </a:lnSpc>
              <a:buClrTx/>
              <a:buSzTx/>
              <a:buFont typeface="Arial" panose="020B0604020202020204" pitchFamily="34" charset="0"/>
              <a:buNone/>
            </a:pPr>
            <a:r>
              <a:rPr lang="zh-CN" altLang="en-US" sz="2000" spc="300" dirty="0">
                <a:solidFill>
                  <a:srgbClr val="1F3E94"/>
                </a:solidFill>
                <a:latin typeface="思源黑体 CN Bold" panose="020B0800000000000000" pitchFamily="34" charset="-122"/>
                <a:ea typeface="思源黑体 CN Bold" panose="020B0800000000000000" pitchFamily="34" charset="-122"/>
                <a:cs typeface="OPPOSans H" panose="00020600040101010101" pitchFamily="18" charset="-122"/>
                <a:sym typeface="思源黑体 CN Normal" panose="020B0400000000000000" pitchFamily="34" charset="-122"/>
              </a:rPr>
              <a:t>工地源</a:t>
            </a:r>
            <a:endParaRPr lang="zh-CN" altLang="en-US" sz="2000" spc="300" dirty="0">
              <a:solidFill>
                <a:srgbClr val="1F3E94"/>
              </a:solidFill>
              <a:latin typeface="思源黑体 CN Bold" panose="020B0800000000000000" pitchFamily="34" charset="-122"/>
              <a:ea typeface="思源黑体 CN Bold" panose="020B0800000000000000" pitchFamily="34" charset="-122"/>
              <a:cs typeface="OPPOSans H" panose="00020600040101010101" pitchFamily="18" charset="-122"/>
              <a:sym typeface="思源黑体 CN Normal" panose="020B0400000000000000" pitchFamily="34" charset="-122"/>
            </a:endParaRPr>
          </a:p>
          <a:p>
            <a:pPr algn="l" fontAlgn="auto">
              <a:lnSpc>
                <a:spcPct val="150000"/>
              </a:lnSpc>
              <a:buClrTx/>
              <a:buSzTx/>
              <a:buFont typeface="Arial" panose="020B0604020202020204" pitchFamily="34" charset="0"/>
              <a:buNone/>
            </a:pPr>
            <a:r>
              <a:rPr lang="zh-CN" altLang="en-US" sz="2000" dirty="0">
                <a:gradFill>
                  <a:gsLst>
                    <a:gs pos="50000">
                      <a:schemeClr val="accent1"/>
                    </a:gs>
                    <a:gs pos="0">
                      <a:schemeClr val="accent1">
                        <a:lumMod val="25000"/>
                        <a:lumOff val="75000"/>
                      </a:schemeClr>
                    </a:gs>
                    <a:gs pos="100000">
                      <a:schemeClr val="accent1">
                        <a:lumMod val="85000"/>
                      </a:schemeClr>
                    </a:gs>
                  </a:gsLst>
                  <a:lin ang="5400000" scaled="1"/>
                </a:gradFill>
                <a:effectLst/>
                <a:latin typeface="思源黑体" panose="020B0500000000000000" pitchFamily="34" charset="-122"/>
                <a:ea typeface="思源黑体 CN Medium" panose="020B0600000000000000" pitchFamily="34" charset="-122"/>
                <a:sym typeface="思源黑体 CN Normal" panose="020B0400000000000000" pitchFamily="34" charset="-122"/>
              </a:rPr>
              <a:t>细颗粒物污染尤为严重</a:t>
            </a:r>
            <a:endParaRPr lang="zh-CN" altLang="en-US" sz="2000" dirty="0">
              <a:gradFill>
                <a:gsLst>
                  <a:gs pos="50000">
                    <a:schemeClr val="accent1"/>
                  </a:gs>
                  <a:gs pos="0">
                    <a:schemeClr val="accent1">
                      <a:lumMod val="25000"/>
                      <a:lumOff val="75000"/>
                    </a:schemeClr>
                  </a:gs>
                  <a:gs pos="100000">
                    <a:schemeClr val="accent1">
                      <a:lumMod val="85000"/>
                    </a:schemeClr>
                  </a:gs>
                </a:gsLst>
                <a:lin ang="5400000" scaled="1"/>
              </a:gradFill>
              <a:effectLst/>
              <a:latin typeface="思源黑体" panose="020B0500000000000000" pitchFamily="34" charset="-122"/>
              <a:ea typeface="思源黑体 CN Medium" panose="020B0600000000000000" pitchFamily="34" charset="-122"/>
              <a:sym typeface="思源黑体 CN Normal" panose="020B0400000000000000" pitchFamily="34" charset="-122"/>
            </a:endParaRPr>
          </a:p>
          <a:p>
            <a:pPr algn="l" fontAlgn="auto">
              <a:lnSpc>
                <a:spcPct val="150000"/>
              </a:lnSpc>
              <a:buClrTx/>
              <a:buSzTx/>
              <a:buFont typeface="Arial" panose="020B0604020202020204" pitchFamily="34" charset="0"/>
              <a:buNone/>
            </a:pPr>
            <a:r>
              <a:rPr lang="zh-CN" altLang="en-US" sz="2000" dirty="0" smtClean="0">
                <a:solidFill>
                  <a:srgbClr val="1F3E94"/>
                </a:solidFill>
                <a:latin typeface="思源黑体" panose="020B0500000000000000" pitchFamily="34" charset="-122"/>
                <a:ea typeface="思源黑体" panose="020B0500000000000000" pitchFamily="34" charset="-122"/>
                <a:sym typeface="+mn-ea"/>
              </a:rPr>
              <a:t>其他源</a:t>
            </a:r>
            <a:endParaRPr lang="zh-CN" altLang="en-US" sz="2000" dirty="0" smtClean="0">
              <a:solidFill>
                <a:srgbClr val="1F3E94"/>
              </a:solidFill>
              <a:latin typeface="思源黑体" panose="020B0500000000000000" pitchFamily="34" charset="-122"/>
              <a:ea typeface="思源黑体" panose="020B0500000000000000" pitchFamily="34" charset="-122"/>
              <a:sym typeface="+mn-ea"/>
            </a:endParaRPr>
          </a:p>
          <a:p>
            <a:pPr algn="l" fontAlgn="auto">
              <a:lnSpc>
                <a:spcPct val="150000"/>
              </a:lnSpc>
              <a:buClrTx/>
              <a:buSzTx/>
              <a:buFont typeface="Arial" panose="020B0604020202020204" pitchFamily="34" charset="0"/>
              <a:buNone/>
            </a:pPr>
            <a:r>
              <a:rPr lang="zh-CN" altLang="en-US" sz="2000" dirty="0">
                <a:gradFill>
                  <a:gsLst>
                    <a:gs pos="50000">
                      <a:schemeClr val="accent1"/>
                    </a:gs>
                    <a:gs pos="0">
                      <a:schemeClr val="accent1">
                        <a:lumMod val="25000"/>
                        <a:lumOff val="75000"/>
                      </a:schemeClr>
                    </a:gs>
                    <a:gs pos="100000">
                      <a:schemeClr val="accent1">
                        <a:lumMod val="85000"/>
                      </a:schemeClr>
                    </a:gs>
                  </a:gsLst>
                  <a:lin ang="5400000" scaled="1"/>
                </a:gradFill>
                <a:effectLst/>
                <a:latin typeface="思源黑体" panose="020B0500000000000000" pitchFamily="34" charset="-122"/>
                <a:ea typeface="思源黑体 CN Medium" panose="020B0600000000000000" pitchFamily="34" charset="-122"/>
                <a:sym typeface="思源黑体 CN Normal" panose="020B0400000000000000" pitchFamily="34" charset="-122"/>
              </a:rPr>
              <a:t>道路扬尘、屋顶积尘、节假日烟花爆竹污染等</a:t>
            </a:r>
            <a:endParaRPr lang="zh-CN" altLang="en-US" sz="2000" dirty="0">
              <a:gradFill>
                <a:gsLst>
                  <a:gs pos="50000">
                    <a:schemeClr val="accent1"/>
                  </a:gs>
                  <a:gs pos="0">
                    <a:schemeClr val="accent1">
                      <a:lumMod val="25000"/>
                      <a:lumOff val="75000"/>
                    </a:schemeClr>
                  </a:gs>
                  <a:gs pos="100000">
                    <a:schemeClr val="accent1">
                      <a:lumMod val="85000"/>
                    </a:schemeClr>
                  </a:gs>
                </a:gsLst>
                <a:lin ang="5400000" scaled="1"/>
              </a:gradFill>
              <a:effectLst/>
              <a:latin typeface="思源黑体" panose="020B0500000000000000" pitchFamily="34" charset="-122"/>
              <a:ea typeface="思源黑体 CN Medium" panose="020B0600000000000000" pitchFamily="34" charset="-122"/>
              <a:sym typeface="+mn-lt"/>
            </a:endParaRPr>
          </a:p>
          <a:p>
            <a:pPr algn="l" fontAlgn="auto">
              <a:lnSpc>
                <a:spcPct val="150000"/>
              </a:lnSpc>
              <a:buClrTx/>
              <a:buSzTx/>
              <a:buFont typeface="Arial" panose="020B0604020202020204" pitchFamily="34" charset="0"/>
              <a:buNone/>
            </a:pPr>
            <a:endParaRPr lang="zh-CN" altLang="en-US" sz="2000" dirty="0" smtClean="0">
              <a:solidFill>
                <a:srgbClr val="1F3E94"/>
              </a:solidFill>
              <a:latin typeface="思源黑体" panose="020B0500000000000000" pitchFamily="34" charset="-122"/>
              <a:ea typeface="思源黑体" panose="020B0500000000000000" pitchFamily="34" charset="-122"/>
              <a:sym typeface="+mn-lt"/>
            </a:endParaRPr>
          </a:p>
        </p:txBody>
      </p:sp>
      <p:sp>
        <p:nvSpPr>
          <p:cNvPr id="4" name="文本框 3"/>
          <p:cNvSpPr txBox="1"/>
          <p:nvPr/>
        </p:nvSpPr>
        <p:spPr>
          <a:xfrm>
            <a:off x="6563360" y="1737995"/>
            <a:ext cx="5285105" cy="3546475"/>
          </a:xfrm>
          <a:prstGeom prst="rect">
            <a:avLst/>
          </a:prstGeom>
          <a:noFill/>
        </p:spPr>
        <p:txBody>
          <a:bodyPr wrap="square" rtlCol="0">
            <a:noAutofit/>
          </a:bodyPr>
          <a:p>
            <a:pPr algn="just">
              <a:lnSpc>
                <a:spcPct val="110000"/>
              </a:lnSpc>
              <a:spcBef>
                <a:spcPts val="0"/>
              </a:spcBef>
              <a:spcAft>
                <a:spcPts val="0"/>
              </a:spcAft>
            </a:pPr>
            <a:r>
              <a:rPr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认真贯彻省、市</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空气质量改善</a:t>
            </a:r>
            <a:r>
              <a:rPr lang="en-US"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十四五规划</a:t>
            </a:r>
            <a:r>
              <a:rPr lang="en-US" alt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围绕</a:t>
            </a:r>
            <a:r>
              <a:rPr lang="en-US" alt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五个坚持</a:t>
            </a:r>
            <a:r>
              <a:rPr lang="en-US" alt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治气原则，</a:t>
            </a:r>
            <a:r>
              <a:rPr lang="zh-CN" altLang="en-US"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推进空气质量改善取得新成效，切实增强人民群众蓝天幸福感、获得感。</a:t>
            </a:r>
            <a:endParaRPr lang="zh-CN" sz="1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just">
              <a:lnSpc>
                <a:spcPct val="130000"/>
              </a:lnSpc>
              <a:spcBef>
                <a:spcPts val="600"/>
              </a:spcBef>
              <a:spcAft>
                <a:spcPts val="0"/>
              </a:spcAft>
            </a:pP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）坚持</a:t>
            </a:r>
            <a:r>
              <a:rPr lang="zh-CN" sz="1400" b="1"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精准</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治气。（</a:t>
            </a:r>
            <a:r>
              <a:rPr lang="en-US" alt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）坚持</a:t>
            </a:r>
            <a:r>
              <a:rPr lang="zh-CN" sz="1400" b="1"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科学</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治气。（</a:t>
            </a:r>
            <a:r>
              <a:rPr lang="en-US" alt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）坚持依法治气。（</a:t>
            </a:r>
            <a:r>
              <a:rPr lang="en-US" alt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）坚持</a:t>
            </a:r>
            <a:r>
              <a:rPr lang="zh-CN" sz="1400" b="1"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协同</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治气。（</a:t>
            </a:r>
            <a:r>
              <a:rPr lang="en-US" alt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）坚持“</a:t>
            </a:r>
            <a:r>
              <a:rPr lang="zh-CN" sz="1400" b="1"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数智</a:t>
            </a:r>
            <a:r>
              <a:rPr lang="zh-CN" sz="1400"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治气”。</a:t>
            </a:r>
            <a:endParaRPr lang="zh-CN" sz="1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endParaRPr lang="zh-CN" altLang="zh-CN" sz="1400" dirty="0">
              <a:solidFill>
                <a:schemeClr val="tx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5" name="图片 4" descr="省发展改革委 省生态环境厅关于印发《浙江省应对气候变化”十四五“规划》《浙江省空气质量改善“十四五”规划》的通知 1"/>
          <p:cNvPicPr>
            <a:picLocks noChangeAspect="1"/>
          </p:cNvPicPr>
          <p:nvPr/>
        </p:nvPicPr>
        <p:blipFill>
          <a:blip r:embed="rId5"/>
          <a:srcRect l="4717" t="20661" r="5736" b="5524"/>
          <a:stretch>
            <a:fillRect/>
          </a:stretch>
        </p:blipFill>
        <p:spPr>
          <a:xfrm>
            <a:off x="6204585" y="3429000"/>
            <a:ext cx="1771015" cy="2065655"/>
          </a:xfrm>
          <a:prstGeom prst="rect">
            <a:avLst/>
          </a:prstGeom>
          <a:effectLst>
            <a:outerShdw blurRad="50800" dist="38100" dir="4500000" algn="ctr" rotWithShape="0">
              <a:schemeClr val="tx1">
                <a:alpha val="40000"/>
              </a:schemeClr>
            </a:outerShdw>
          </a:effectLst>
        </p:spPr>
      </p:pic>
      <p:pic>
        <p:nvPicPr>
          <p:cNvPr id="11" name="图片 10" descr="2"/>
          <p:cNvPicPr>
            <a:picLocks noChangeAspect="1"/>
          </p:cNvPicPr>
          <p:nvPr/>
        </p:nvPicPr>
        <p:blipFill>
          <a:blip r:embed="rId6"/>
          <a:stretch>
            <a:fillRect/>
          </a:stretch>
        </p:blipFill>
        <p:spPr>
          <a:xfrm>
            <a:off x="7986395" y="3429000"/>
            <a:ext cx="4043045" cy="2054225"/>
          </a:xfrm>
          <a:prstGeom prst="rect">
            <a:avLst/>
          </a:prstGeom>
          <a:effectLst>
            <a:innerShdw blurRad="50800" dist="38100" dir="4500000">
              <a:prstClr val="black">
                <a:alpha val="40000"/>
              </a:prstClr>
            </a:innerShdw>
          </a:effectLst>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479" y="377171"/>
            <a:ext cx="5669868" cy="535544"/>
          </a:xfrm>
        </p:spPr>
        <p:txBody>
          <a:bodyPr/>
          <a:lstStyle/>
          <a:p>
            <a:r>
              <a:rPr lang="en-US" altLang="zh-CN" dirty="0">
                <a:cs typeface="+mn-ea"/>
                <a:sym typeface="+mn-lt"/>
              </a:rPr>
              <a:t>03 </a:t>
            </a:r>
            <a:r>
              <a:rPr lang="zh-CN" altLang="en-US" dirty="0">
                <a:cs typeface="+mn-ea"/>
                <a:sym typeface="+mn-lt"/>
              </a:rPr>
              <a:t>应用场景</a:t>
            </a:r>
            <a:endParaRPr lang="zh-CN" altLang="en-US" dirty="0">
              <a:cs typeface="+mn-ea"/>
              <a:sym typeface="+mn-lt"/>
            </a:endParaRPr>
          </a:p>
        </p:txBody>
      </p:sp>
      <p:sp>
        <p:nvSpPr>
          <p:cNvPr id="4" name="koppt-文本框"/>
          <p:cNvSpPr/>
          <p:nvPr/>
        </p:nvSpPr>
        <p:spPr>
          <a:xfrm>
            <a:off x="635907" y="1060156"/>
            <a:ext cx="1602759" cy="506730"/>
          </a:xfrm>
          <a:prstGeom prst="rect">
            <a:avLst/>
          </a:prstGeom>
        </p:spPr>
        <p:txBody>
          <a:bodyPr wrap="square">
            <a:spAutoFit/>
          </a:bodyPr>
          <a:p>
            <a:pPr algn="l">
              <a:lnSpc>
                <a:spcPct val="150000"/>
              </a:lnSpc>
            </a:pPr>
            <a:r>
              <a:rPr lang="zh-CN" altLang="en-US" b="1" dirty="0">
                <a:cs typeface="+mn-ea"/>
                <a:sym typeface="+mn-lt"/>
              </a:rPr>
              <a:t>应用</a:t>
            </a:r>
            <a:r>
              <a:rPr lang="zh-CN" altLang="en-US" b="1" dirty="0">
                <a:cs typeface="+mn-ea"/>
                <a:sym typeface="+mn-lt"/>
              </a:rPr>
              <a:t>场景</a:t>
            </a:r>
            <a:endParaRPr lang="zh-CN" altLang="en-US" b="1" dirty="0">
              <a:cs typeface="+mn-ea"/>
              <a:sym typeface="+mn-lt"/>
            </a:endParaRPr>
          </a:p>
        </p:txBody>
      </p:sp>
      <p:cxnSp>
        <p:nvCxnSpPr>
          <p:cNvPr id="7" name="koppt-矩形"/>
          <p:cNvCxnSpPr/>
          <p:nvPr/>
        </p:nvCxnSpPr>
        <p:spPr>
          <a:xfrm>
            <a:off x="691623" y="1616163"/>
            <a:ext cx="154686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koppt-矩形"/>
          <p:cNvCxnSpPr/>
          <p:nvPr/>
        </p:nvCxnSpPr>
        <p:spPr>
          <a:xfrm>
            <a:off x="2238483" y="1616163"/>
            <a:ext cx="128778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koppt-矩形"/>
          <p:cNvCxnSpPr/>
          <p:nvPr/>
        </p:nvCxnSpPr>
        <p:spPr>
          <a:xfrm>
            <a:off x="3526263" y="1616163"/>
            <a:ext cx="267843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3195" y="1798955"/>
            <a:ext cx="11861165" cy="4931410"/>
          </a:xfrm>
          <a:prstGeom prst="rect">
            <a:avLst/>
          </a:prstGeom>
        </p:spPr>
        <p:txBody>
          <a:bodyPr wrap="square">
            <a:noAutofit/>
          </a:bodyPr>
          <a:p>
            <a:pPr indent="0" fontAlgn="auto">
              <a:lnSpc>
                <a:spcPct val="150000"/>
              </a:lnSpc>
              <a:buFont typeface="Arial" panose="020B0604020202020204" pitchFamily="34" charset="0"/>
              <a:buNone/>
            </a:pPr>
            <a:endParaRPr lang="zh-CN" sz="2000" dirty="0">
              <a:cs typeface="+mn-ea"/>
              <a:sym typeface="+mn-lt"/>
            </a:endParaRPr>
          </a:p>
        </p:txBody>
      </p:sp>
      <p:sp>
        <p:nvSpPr>
          <p:cNvPr id="3" name="文本框 2"/>
          <p:cNvSpPr txBox="1"/>
          <p:nvPr/>
        </p:nvSpPr>
        <p:spPr>
          <a:xfrm>
            <a:off x="534670" y="1799590"/>
            <a:ext cx="11489690" cy="4709795"/>
          </a:xfrm>
          <a:prstGeom prst="rect">
            <a:avLst/>
          </a:prstGeom>
          <a:noFill/>
        </p:spPr>
        <p:txBody>
          <a:bodyPr wrap="square" rtlCol="0">
            <a:noAutofit/>
          </a:bodyPr>
          <a:p>
            <a:endParaRPr lang="en-US" altLang="zh-CN"/>
          </a:p>
        </p:txBody>
      </p:sp>
      <p:pic>
        <p:nvPicPr>
          <p:cNvPr id="12" name="图片 11" descr="35cded267f24378b23b3578010035b2"/>
          <p:cNvPicPr>
            <a:picLocks noChangeAspect="1"/>
          </p:cNvPicPr>
          <p:nvPr/>
        </p:nvPicPr>
        <p:blipFill>
          <a:blip r:embed="rId1"/>
          <a:stretch>
            <a:fillRect/>
          </a:stretch>
        </p:blipFill>
        <p:spPr>
          <a:xfrm>
            <a:off x="703580" y="4227830"/>
            <a:ext cx="3767455" cy="2495550"/>
          </a:xfrm>
          <a:prstGeom prst="rect">
            <a:avLst/>
          </a:prstGeom>
        </p:spPr>
      </p:pic>
      <p:pic>
        <p:nvPicPr>
          <p:cNvPr id="13" name="图片 12" descr="bc8f9a39f2094b29e8ee99ac4732f26"/>
          <p:cNvPicPr>
            <a:picLocks noChangeAspect="1"/>
          </p:cNvPicPr>
          <p:nvPr/>
        </p:nvPicPr>
        <p:blipFill>
          <a:blip r:embed="rId2"/>
          <a:stretch>
            <a:fillRect/>
          </a:stretch>
        </p:blipFill>
        <p:spPr>
          <a:xfrm>
            <a:off x="7315200" y="1664970"/>
            <a:ext cx="3668395" cy="2563495"/>
          </a:xfrm>
          <a:prstGeom prst="rect">
            <a:avLst/>
          </a:prstGeom>
        </p:spPr>
      </p:pic>
      <p:pic>
        <p:nvPicPr>
          <p:cNvPr id="14" name="图片 13"/>
          <p:cNvPicPr>
            <a:picLocks noChangeAspect="1"/>
          </p:cNvPicPr>
          <p:nvPr/>
        </p:nvPicPr>
        <p:blipFill>
          <a:blip r:embed="rId3"/>
          <a:stretch>
            <a:fillRect/>
          </a:stretch>
        </p:blipFill>
        <p:spPr>
          <a:xfrm>
            <a:off x="7314565" y="4225290"/>
            <a:ext cx="3669030" cy="2498090"/>
          </a:xfrm>
          <a:prstGeom prst="rect">
            <a:avLst/>
          </a:prstGeom>
        </p:spPr>
      </p:pic>
      <p:sp>
        <p:nvSpPr>
          <p:cNvPr id="2" name="右箭头 1"/>
          <p:cNvSpPr/>
          <p:nvPr/>
        </p:nvSpPr>
        <p:spPr>
          <a:xfrm rot="19560000">
            <a:off x="4465955" y="2463800"/>
            <a:ext cx="615315" cy="212090"/>
          </a:xfrm>
          <a:prstGeom prst="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5088255" y="2178050"/>
            <a:ext cx="1245235" cy="264795"/>
          </a:xfrm>
          <a:prstGeom prst="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工地场景</a:t>
            </a:r>
            <a:endParaRPr lang="zh-CN" altLang="en-US">
              <a:solidFill>
                <a:schemeClr val="tx1"/>
              </a:solidFill>
            </a:endParaRPr>
          </a:p>
        </p:txBody>
      </p:sp>
      <p:sp>
        <p:nvSpPr>
          <p:cNvPr id="15" name="右箭头 14"/>
          <p:cNvSpPr/>
          <p:nvPr/>
        </p:nvSpPr>
        <p:spPr>
          <a:xfrm rot="8880000">
            <a:off x="6692900" y="2839720"/>
            <a:ext cx="615315" cy="212090"/>
          </a:xfrm>
          <a:prstGeom prst="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5572760" y="3164205"/>
            <a:ext cx="1110615" cy="264795"/>
          </a:xfrm>
          <a:prstGeom prst="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buClrTx/>
              <a:buSzTx/>
              <a:buFontTx/>
            </a:pPr>
            <a:r>
              <a:rPr lang="zh-CN" altLang="en-US">
                <a:solidFill>
                  <a:schemeClr val="tx1"/>
                </a:solidFill>
              </a:rPr>
              <a:t>车载场景</a:t>
            </a:r>
            <a:endParaRPr lang="zh-CN" altLang="en-US">
              <a:solidFill>
                <a:schemeClr val="tx1"/>
              </a:solidFill>
            </a:endParaRPr>
          </a:p>
        </p:txBody>
      </p:sp>
      <p:sp>
        <p:nvSpPr>
          <p:cNvPr id="17" name="右箭头 16"/>
          <p:cNvSpPr/>
          <p:nvPr/>
        </p:nvSpPr>
        <p:spPr>
          <a:xfrm rot="8640000">
            <a:off x="6687185" y="5162550"/>
            <a:ext cx="615315" cy="212090"/>
          </a:xfrm>
          <a:prstGeom prst="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右箭头 17"/>
          <p:cNvSpPr/>
          <p:nvPr/>
        </p:nvSpPr>
        <p:spPr>
          <a:xfrm rot="19560000">
            <a:off x="4478020" y="4803140"/>
            <a:ext cx="615315" cy="212090"/>
          </a:xfrm>
          <a:prstGeom prst="rightArrow">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矩形 18"/>
          <p:cNvSpPr/>
          <p:nvPr/>
        </p:nvSpPr>
        <p:spPr>
          <a:xfrm>
            <a:off x="5533390" y="5535295"/>
            <a:ext cx="1149985" cy="241935"/>
          </a:xfrm>
          <a:prstGeom prst="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应急场景</a:t>
            </a:r>
            <a:endParaRPr lang="zh-CN" altLang="en-US">
              <a:solidFill>
                <a:schemeClr val="tx1"/>
              </a:solidFill>
            </a:endParaRPr>
          </a:p>
        </p:txBody>
      </p:sp>
      <p:sp>
        <p:nvSpPr>
          <p:cNvPr id="20" name="矩形 19"/>
          <p:cNvSpPr/>
          <p:nvPr/>
        </p:nvSpPr>
        <p:spPr>
          <a:xfrm>
            <a:off x="5088255" y="4504055"/>
            <a:ext cx="1245235" cy="264795"/>
          </a:xfrm>
          <a:prstGeom prst="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屋顶场景</a:t>
            </a:r>
            <a:endParaRPr lang="zh-CN" altLang="en-US">
              <a:solidFill>
                <a:schemeClr val="tx1"/>
              </a:solidFill>
            </a:endParaRPr>
          </a:p>
        </p:txBody>
      </p:sp>
      <p:pic>
        <p:nvPicPr>
          <p:cNvPr id="21" name="图片 20"/>
          <p:cNvPicPr>
            <a:picLocks noChangeAspect="1"/>
          </p:cNvPicPr>
          <p:nvPr/>
        </p:nvPicPr>
        <p:blipFill>
          <a:blip r:embed="rId4"/>
          <a:stretch>
            <a:fillRect/>
          </a:stretch>
        </p:blipFill>
        <p:spPr>
          <a:xfrm>
            <a:off x="703580" y="1664970"/>
            <a:ext cx="3755390" cy="256286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35635" y="377190"/>
            <a:ext cx="5460365" cy="535305"/>
          </a:xfrm>
        </p:spPr>
        <p:txBody>
          <a:bodyPr/>
          <a:lstStyle/>
          <a:p>
            <a:r>
              <a:rPr lang="en-US" altLang="zh-CN" dirty="0">
                <a:cs typeface="+mn-ea"/>
                <a:sym typeface="+mn-lt"/>
              </a:rPr>
              <a:t>04 </a:t>
            </a:r>
            <a:r>
              <a:rPr lang="zh-CN" altLang="en-US" dirty="0">
                <a:cs typeface="+mn-ea"/>
                <a:sym typeface="+mn-lt"/>
              </a:rPr>
              <a:t>管理平台</a:t>
            </a:r>
            <a:endParaRPr lang="zh-CN" altLang="en-US" dirty="0">
              <a:cs typeface="+mn-ea"/>
              <a:sym typeface="+mn-lt"/>
            </a:endParaRPr>
          </a:p>
        </p:txBody>
      </p:sp>
      <p:sp>
        <p:nvSpPr>
          <p:cNvPr id="7" name="矩形 6"/>
          <p:cNvSpPr/>
          <p:nvPr/>
        </p:nvSpPr>
        <p:spPr>
          <a:xfrm>
            <a:off x="49530" y="1174750"/>
            <a:ext cx="11811635" cy="5431155"/>
          </a:xfrm>
          <a:prstGeom prst="rect">
            <a:avLst/>
          </a:prstGeom>
        </p:spPr>
        <p:txBody>
          <a:bodyPr wrap="square">
            <a:noAutofit/>
          </a:bodyPr>
          <a:p>
            <a:pPr indent="0">
              <a:lnSpc>
                <a:spcPct val="150000"/>
              </a:lnSpc>
              <a:buFont typeface="+mj-ea"/>
              <a:buNone/>
            </a:pPr>
            <a:endParaRPr lang="zh-CN" altLang="en-US" sz="2400" dirty="0">
              <a:cs typeface="+mn-ea"/>
              <a:sym typeface="+mn-lt"/>
            </a:endParaRPr>
          </a:p>
        </p:txBody>
      </p:sp>
      <p:pic>
        <p:nvPicPr>
          <p:cNvPr id="4" name="图片 3"/>
          <p:cNvPicPr>
            <a:picLocks noChangeAspect="1"/>
          </p:cNvPicPr>
          <p:nvPr>
            <p:custDataLst>
              <p:tags r:id="rId1"/>
            </p:custDataLst>
          </p:nvPr>
        </p:nvPicPr>
        <p:blipFill>
          <a:blip r:embed="rId2"/>
          <a:stretch>
            <a:fillRect/>
          </a:stretch>
        </p:blipFill>
        <p:spPr>
          <a:xfrm>
            <a:off x="319405" y="1174750"/>
            <a:ext cx="4483735" cy="2611755"/>
          </a:xfrm>
          <a:prstGeom prst="rect">
            <a:avLst/>
          </a:prstGeom>
        </p:spPr>
      </p:pic>
      <p:pic>
        <p:nvPicPr>
          <p:cNvPr id="11" name="图片 2" descr="ddb9eca0d2d5c179f18ee7500c9a7ae"/>
          <p:cNvPicPr>
            <a:picLocks noChangeAspect="1"/>
          </p:cNvPicPr>
          <p:nvPr>
            <p:custDataLst>
              <p:tags r:id="rId3"/>
            </p:custDataLst>
          </p:nvPr>
        </p:nvPicPr>
        <p:blipFill>
          <a:blip r:embed="rId4"/>
          <a:stretch>
            <a:fillRect/>
          </a:stretch>
        </p:blipFill>
        <p:spPr>
          <a:xfrm>
            <a:off x="6545580" y="1105535"/>
            <a:ext cx="4414520" cy="2680970"/>
          </a:xfrm>
          <a:prstGeom prst="rect">
            <a:avLst/>
          </a:prstGeom>
        </p:spPr>
      </p:pic>
      <p:pic>
        <p:nvPicPr>
          <p:cNvPr id="13" name="图片 3" descr="38a255bbea04efb85601352281279e2"/>
          <p:cNvPicPr>
            <a:picLocks noChangeAspect="1"/>
          </p:cNvPicPr>
          <p:nvPr>
            <p:custDataLst>
              <p:tags r:id="rId5"/>
            </p:custDataLst>
          </p:nvPr>
        </p:nvPicPr>
        <p:blipFill>
          <a:blip r:embed="rId6"/>
          <a:stretch>
            <a:fillRect/>
          </a:stretch>
        </p:blipFill>
        <p:spPr>
          <a:xfrm>
            <a:off x="3252470" y="3921760"/>
            <a:ext cx="5405120" cy="2678430"/>
          </a:xfrm>
          <a:prstGeom prst="rect">
            <a:avLst/>
          </a:prstGeom>
        </p:spPr>
      </p:pic>
      <p:sp>
        <p:nvSpPr>
          <p:cNvPr id="8" name="线形标注 1(带边框和强调线) 7"/>
          <p:cNvSpPr/>
          <p:nvPr>
            <p:custDataLst>
              <p:tags r:id="rId7"/>
            </p:custDataLst>
          </p:nvPr>
        </p:nvSpPr>
        <p:spPr>
          <a:xfrm>
            <a:off x="5136515" y="1301115"/>
            <a:ext cx="436880" cy="1551305"/>
          </a:xfrm>
          <a:prstGeom prst="accentBorderCallout1">
            <a:avLst>
              <a:gd name="adj1" fmla="val 18750"/>
              <a:gd name="adj2" fmla="val -8333"/>
              <a:gd name="adj3" fmla="val 106221"/>
              <a:gd name="adj4" fmla="val -62790"/>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滤森</a:t>
            </a:r>
            <a:r>
              <a:rPr lang="zh-CN" altLang="en-US"/>
              <a:t>大屏</a:t>
            </a:r>
            <a:endParaRPr lang="zh-CN" altLang="en-US"/>
          </a:p>
        </p:txBody>
      </p:sp>
      <p:sp>
        <p:nvSpPr>
          <p:cNvPr id="10" name="线形标注 1(带边框和强调线) 9"/>
          <p:cNvSpPr/>
          <p:nvPr>
            <p:custDataLst>
              <p:tags r:id="rId8"/>
            </p:custDataLst>
          </p:nvPr>
        </p:nvSpPr>
        <p:spPr>
          <a:xfrm>
            <a:off x="9489440" y="4422140"/>
            <a:ext cx="436880" cy="1677670"/>
          </a:xfrm>
          <a:prstGeom prst="accentBorderCallout1">
            <a:avLst>
              <a:gd name="adj1" fmla="val 18750"/>
              <a:gd name="adj2" fmla="val -8333"/>
              <a:gd name="adj3" fmla="val 98221"/>
              <a:gd name="adj4" fmla="val -164970"/>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滤森小时</a:t>
            </a:r>
            <a:r>
              <a:rPr lang="zh-CN" altLang="en-US"/>
              <a:t>数据</a:t>
            </a:r>
            <a:endParaRPr lang="zh-CN" altLang="en-US"/>
          </a:p>
        </p:txBody>
      </p:sp>
      <p:sp>
        <p:nvSpPr>
          <p:cNvPr id="12" name="线形标注 1(带边框和强调线) 11"/>
          <p:cNvSpPr/>
          <p:nvPr>
            <p:custDataLst>
              <p:tags r:id="rId9"/>
            </p:custDataLst>
          </p:nvPr>
        </p:nvSpPr>
        <p:spPr>
          <a:xfrm>
            <a:off x="11303000" y="1301115"/>
            <a:ext cx="436880" cy="1725295"/>
          </a:xfrm>
          <a:prstGeom prst="accentBorderCallout1">
            <a:avLst>
              <a:gd name="adj1" fmla="val 18750"/>
              <a:gd name="adj2" fmla="val -8333"/>
              <a:gd name="adj3" fmla="val 112484"/>
              <a:gd name="adj4" fmla="val -67296"/>
            </a:avLst>
          </a:prstGeom>
          <a:solidFill>
            <a:schemeClr val="accent6">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滤森实时</a:t>
            </a:r>
            <a:r>
              <a:rPr lang="zh-CN" altLang="en-US"/>
              <a:t>数据</a:t>
            </a:r>
            <a:endParaRPr lang="zh-CN" altLang="en-US"/>
          </a:p>
        </p:txBody>
      </p:sp>
      <p:sp>
        <p:nvSpPr>
          <p:cNvPr id="15" name="矩形 14"/>
          <p:cNvSpPr/>
          <p:nvPr/>
        </p:nvSpPr>
        <p:spPr>
          <a:xfrm>
            <a:off x="2499995" y="467995"/>
            <a:ext cx="3596005" cy="368300"/>
          </a:xfrm>
          <a:prstGeom prst="rect">
            <a:avLst/>
          </a:prstGeom>
          <a:effectLst>
            <a:glow rad="304800">
              <a:schemeClr val="accent1">
                <a:alpha val="40000"/>
              </a:schemeClr>
            </a:glow>
          </a:effectLst>
        </p:spPr>
        <p:txBody>
          <a:bodyPr vert="horz" wrap="square" lIns="91440" tIns="45720" rIns="91440" bIns="45720" rtlCol="0" anchor="ctr" anchorCtr="0">
            <a:noAutofit/>
          </a:bodyPr>
          <a:lstStyle/>
          <a:p>
            <a:pPr lvl="0" algn="l">
              <a:lnSpc>
                <a:spcPct val="90000"/>
              </a:lnSpc>
              <a:spcBef>
                <a:spcPts val="0"/>
              </a:spcBef>
              <a:buClrTx/>
              <a:buSzTx/>
              <a:buFont typeface="Arial" panose="020B0604020202020204" pitchFamily="34" charset="0"/>
            </a:pPr>
            <a:r>
              <a:rPr lang="en-US" altLang="zh-CN" sz="2800" b="1" dirty="0">
                <a:solidFill>
                  <a:schemeClr val="accent1"/>
                </a:solidFill>
                <a:effectLst/>
                <a:cs typeface="+mn-ea"/>
                <a:sym typeface="+mn-ea"/>
              </a:rPr>
              <a:t> </a:t>
            </a:r>
            <a:r>
              <a:rPr lang="en-US" altLang="zh-CN" sz="2800" b="1" dirty="0">
                <a:solidFill>
                  <a:schemeClr val="accent1"/>
                </a:solidFill>
                <a:effectLst/>
                <a:cs typeface="+mn-ea"/>
                <a:sym typeface="+mn-ea"/>
              </a:rPr>
              <a:t>   </a:t>
            </a:r>
            <a:r>
              <a:rPr lang="zh-CN" altLang="en-US" sz="2800" b="1" dirty="0">
                <a:solidFill>
                  <a:schemeClr val="accent1"/>
                </a:solidFill>
                <a:effectLst/>
                <a:cs typeface="+mn-ea"/>
                <a:sym typeface="+mn-ea"/>
              </a:rPr>
              <a:t>（</a:t>
            </a:r>
            <a:r>
              <a:rPr lang="zh-CN" altLang="en-US" sz="2800" b="1" dirty="0">
                <a:solidFill>
                  <a:schemeClr val="accent1"/>
                </a:solidFill>
                <a:effectLst/>
                <a:cs typeface="+mn-ea"/>
                <a:sym typeface="+mn-ea"/>
              </a:rPr>
              <a:t>PC</a:t>
            </a:r>
            <a:r>
              <a:rPr lang="zh-CN" altLang="en-US" sz="2800" b="1" dirty="0">
                <a:solidFill>
                  <a:schemeClr val="accent1"/>
                </a:solidFill>
                <a:effectLst/>
                <a:cs typeface="+mn-ea"/>
                <a:sym typeface="+mn-ea"/>
              </a:rPr>
              <a:t>端）</a:t>
            </a:r>
            <a:endParaRPr lang="zh-CN" altLang="en-US" sz="2800" b="1" dirty="0">
              <a:solidFill>
                <a:schemeClr val="accent1"/>
              </a:solidFill>
              <a:effectLst/>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35635" y="257175"/>
            <a:ext cx="8125460" cy="781685"/>
          </a:xfrm>
        </p:spPr>
        <p:txBody>
          <a:bodyPr/>
          <a:lstStyle/>
          <a:p>
            <a:pPr algn="l">
              <a:buClrTx/>
              <a:buSzTx/>
            </a:pPr>
            <a:r>
              <a:rPr lang="en-US" altLang="zh-CN" dirty="0">
                <a:cs typeface="+mn-ea"/>
                <a:sym typeface="+mn-lt"/>
              </a:rPr>
              <a:t>04 </a:t>
            </a:r>
            <a:r>
              <a:rPr lang="zh-CN" altLang="en-US" dirty="0">
                <a:cs typeface="+mn-ea"/>
                <a:sym typeface="+mn-lt"/>
              </a:rPr>
              <a:t>管理</a:t>
            </a:r>
            <a:r>
              <a:rPr lang="zh-CN" altLang="en-US" dirty="0">
                <a:cs typeface="+mn-ea"/>
                <a:sym typeface="+mn-lt"/>
              </a:rPr>
              <a:t>平台（</a:t>
            </a:r>
            <a:r>
              <a:rPr lang="zh-CN" altLang="en-US" dirty="0">
                <a:cs typeface="+mn-ea"/>
                <a:sym typeface="+mn-lt"/>
              </a:rPr>
              <a:t>手机端）</a:t>
            </a:r>
            <a:endParaRPr lang="zh-CN" altLang="en-US" dirty="0">
              <a:cs typeface="+mn-ea"/>
              <a:sym typeface="+mn-lt"/>
            </a:endParaRPr>
          </a:p>
        </p:txBody>
      </p:sp>
      <p:sp>
        <p:nvSpPr>
          <p:cNvPr id="5" name="Google Shape;1267;p40"/>
          <p:cNvSpPr txBox="1"/>
          <p:nvPr>
            <p:custDataLst>
              <p:tags r:id="rId1"/>
            </p:custDataLst>
          </p:nvPr>
        </p:nvSpPr>
        <p:spPr>
          <a:xfrm>
            <a:off x="7388860" y="1159510"/>
            <a:ext cx="2337435" cy="495935"/>
          </a:xfrm>
          <a:prstGeom prst="rect">
            <a:avLst/>
          </a:prstGeom>
          <a:noFill/>
          <a:ln>
            <a:noFill/>
          </a:ln>
        </p:spPr>
        <p:txBody>
          <a:bodyPr spcFirstLastPara="1" wrap="square" lIns="121900" tIns="121900" rIns="121900" bIns="121900" anchor="ctr" anchorCtr="0">
            <a:noAutofit/>
          </a:bodyPr>
          <a:p>
            <a:endParaRPr lang="zh-CN" altLang="en-US" b="1" dirty="0">
              <a:cs typeface="+mn-ea"/>
              <a:sym typeface="+mn-lt"/>
            </a:endParaRPr>
          </a:p>
        </p:txBody>
      </p:sp>
      <p:sp>
        <p:nvSpPr>
          <p:cNvPr id="22" name="koppt-文本框"/>
          <p:cNvSpPr/>
          <p:nvPr>
            <p:custDataLst>
              <p:tags r:id="rId2"/>
            </p:custDataLst>
          </p:nvPr>
        </p:nvSpPr>
        <p:spPr>
          <a:xfrm>
            <a:off x="636270" y="382905"/>
            <a:ext cx="10404475" cy="529590"/>
          </a:xfrm>
          <a:prstGeom prst="rect">
            <a:avLst/>
          </a:prstGeom>
        </p:spPr>
        <p:txBody>
          <a:bodyPr wrap="square">
            <a:noAutofit/>
          </a:bodyPr>
          <a:p>
            <a:pPr lvl="0" algn="l">
              <a:lnSpc>
                <a:spcPct val="90000"/>
              </a:lnSpc>
              <a:spcBef>
                <a:spcPts val="0"/>
              </a:spcBef>
              <a:buClrTx/>
              <a:buSzTx/>
              <a:buFont typeface="Arial" panose="020B0604020202020204" pitchFamily="34" charset="0"/>
            </a:pPr>
            <a:endParaRPr lang="zh-CN" altLang="en-US" b="1" dirty="0">
              <a:solidFill>
                <a:schemeClr val="accent1"/>
              </a:solidFill>
              <a:effectLst/>
              <a:cs typeface="+mn-ea"/>
              <a:sym typeface="+mn-ea"/>
            </a:endParaRPr>
          </a:p>
          <a:p>
            <a:pPr lvl="0" algn="l">
              <a:lnSpc>
                <a:spcPct val="90000"/>
              </a:lnSpc>
              <a:spcBef>
                <a:spcPts val="0"/>
              </a:spcBef>
              <a:buClrTx/>
              <a:buSzTx/>
              <a:buFont typeface="Arial" panose="020B0604020202020204" pitchFamily="34" charset="0"/>
            </a:pPr>
            <a:endParaRPr lang="zh-CN" altLang="en-US" dirty="0">
              <a:solidFill>
                <a:srgbClr val="A24200"/>
              </a:solidFill>
              <a:cs typeface="+mn-ea"/>
              <a:sym typeface="+mn-lt"/>
            </a:endParaRPr>
          </a:p>
        </p:txBody>
      </p:sp>
      <p:pic>
        <p:nvPicPr>
          <p:cNvPr id="14" name="图片 13"/>
          <p:cNvPicPr>
            <a:picLocks noChangeAspect="1"/>
          </p:cNvPicPr>
          <p:nvPr/>
        </p:nvPicPr>
        <p:blipFill>
          <a:blip r:embed="rId3"/>
          <a:stretch>
            <a:fillRect/>
          </a:stretch>
        </p:blipFill>
        <p:spPr>
          <a:xfrm>
            <a:off x="1038860" y="1437640"/>
            <a:ext cx="2386330" cy="4183380"/>
          </a:xfrm>
          <a:prstGeom prst="rect">
            <a:avLst/>
          </a:prstGeom>
        </p:spPr>
      </p:pic>
      <p:pic>
        <p:nvPicPr>
          <p:cNvPr id="7" name="图片 6"/>
          <p:cNvPicPr>
            <a:picLocks noChangeAspect="1"/>
          </p:cNvPicPr>
          <p:nvPr/>
        </p:nvPicPr>
        <p:blipFill>
          <a:blip r:embed="rId4"/>
          <a:stretch>
            <a:fillRect/>
          </a:stretch>
        </p:blipFill>
        <p:spPr>
          <a:xfrm>
            <a:off x="5053330" y="1340485"/>
            <a:ext cx="2225040" cy="4183380"/>
          </a:xfrm>
          <a:prstGeom prst="rect">
            <a:avLst/>
          </a:prstGeom>
        </p:spPr>
      </p:pic>
      <p:pic>
        <p:nvPicPr>
          <p:cNvPr id="10" name="图片 9"/>
          <p:cNvPicPr>
            <a:picLocks noChangeAspect="1"/>
          </p:cNvPicPr>
          <p:nvPr/>
        </p:nvPicPr>
        <p:blipFill>
          <a:blip r:embed="rId5"/>
          <a:stretch>
            <a:fillRect/>
          </a:stretch>
        </p:blipFill>
        <p:spPr>
          <a:xfrm>
            <a:off x="9226550" y="1340485"/>
            <a:ext cx="2253615" cy="4140200"/>
          </a:xfrm>
          <a:prstGeom prst="rect">
            <a:avLst/>
          </a:prstGeom>
        </p:spPr>
      </p:pic>
      <p:sp>
        <p:nvSpPr>
          <p:cNvPr id="3" name="文本框 2"/>
          <p:cNvSpPr txBox="1"/>
          <p:nvPr/>
        </p:nvSpPr>
        <p:spPr>
          <a:xfrm>
            <a:off x="5053330" y="5825490"/>
            <a:ext cx="5126990" cy="645160"/>
          </a:xfrm>
          <a:prstGeom prst="rect">
            <a:avLst/>
          </a:prstGeom>
          <a:noFill/>
        </p:spPr>
        <p:txBody>
          <a:bodyPr wrap="square" rtlCol="0">
            <a:spAutoFit/>
            <a:scene3d>
              <a:camera prst="orthographicFront"/>
              <a:lightRig rig="threePt" dir="t"/>
            </a:scene3d>
          </a:bodyPr>
          <a:p>
            <a:r>
              <a:rPr lang="en-US" altLang="zh-CN" dirty="0">
                <a:ln w="15875">
                  <a:solidFill>
                    <a:srgbClr val="00B050"/>
                  </a:solidFill>
                </a:ln>
                <a:solidFill>
                  <a:srgbClr val="92D050"/>
                </a:solidFill>
                <a:effectLst/>
                <a:cs typeface="+mn-ea"/>
                <a:sym typeface="+mn-ea"/>
              </a:rPr>
              <a:t>“</a:t>
            </a:r>
            <a:r>
              <a:rPr lang="zh-CN" altLang="en-US" dirty="0">
                <a:ln w="15875">
                  <a:solidFill>
                    <a:srgbClr val="00B050"/>
                  </a:solidFill>
                </a:ln>
                <a:solidFill>
                  <a:srgbClr val="92D050"/>
                </a:solidFill>
                <a:effectLst/>
                <a:cs typeface="+mn-ea"/>
                <a:sym typeface="+mn-ea"/>
              </a:rPr>
              <a:t>滤森</a:t>
            </a:r>
            <a:r>
              <a:rPr lang="en-US" altLang="zh-CN" dirty="0">
                <a:ln w="15875">
                  <a:solidFill>
                    <a:srgbClr val="00B050"/>
                  </a:solidFill>
                </a:ln>
                <a:solidFill>
                  <a:srgbClr val="92D050"/>
                </a:solidFill>
                <a:effectLst/>
                <a:cs typeface="+mn-ea"/>
                <a:sym typeface="+mn-ea"/>
              </a:rPr>
              <a:t>”</a:t>
            </a:r>
            <a:r>
              <a:rPr lang="zh-CN" altLang="en-US" dirty="0">
                <a:ln w="15875">
                  <a:solidFill>
                    <a:srgbClr val="00B050"/>
                  </a:solidFill>
                </a:ln>
                <a:solidFill>
                  <a:srgbClr val="92D050"/>
                </a:solidFill>
                <a:effectLst/>
                <a:cs typeface="+mn-ea"/>
                <a:sym typeface="+mn-ea"/>
              </a:rPr>
              <a:t>手机端平台展示</a:t>
            </a:r>
            <a:endParaRPr lang="zh-CN" altLang="en-US" dirty="0">
              <a:ln w="15875">
                <a:solidFill>
                  <a:srgbClr val="00B050"/>
                </a:solidFill>
              </a:ln>
              <a:solidFill>
                <a:srgbClr val="92D050"/>
              </a:solidFill>
              <a:effectLst/>
              <a:cs typeface="+mn-ea"/>
              <a:sym typeface="+mn-ea"/>
            </a:endParaRPr>
          </a:p>
          <a:p>
            <a:endParaRPr lang="zh-CN" altLang="en-US" dirty="0">
              <a:ln w="15875">
                <a:solidFill>
                  <a:srgbClr val="00B050"/>
                </a:solidFill>
              </a:ln>
              <a:solidFill>
                <a:srgbClr val="92D050"/>
              </a:solidFill>
              <a:effectLst/>
              <a:cs typeface="+mn-ea"/>
              <a:sym typeface="+mn-ea"/>
            </a:endParaRPr>
          </a:p>
        </p:txBody>
      </p:sp>
      <p:sp>
        <p:nvSpPr>
          <p:cNvPr id="6" name="燕尾形 5"/>
          <p:cNvSpPr/>
          <p:nvPr/>
        </p:nvSpPr>
        <p:spPr>
          <a:xfrm>
            <a:off x="3594735" y="2905125"/>
            <a:ext cx="1298575" cy="310515"/>
          </a:xfrm>
          <a:prstGeom prst="chevron">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燕尾形 7"/>
          <p:cNvSpPr/>
          <p:nvPr/>
        </p:nvSpPr>
        <p:spPr>
          <a:xfrm>
            <a:off x="7602855" y="2905125"/>
            <a:ext cx="1298575" cy="310515"/>
          </a:xfrm>
          <a:prstGeom prst="chevron">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PA" val="v5.2.4"/>
</p:tagLst>
</file>

<file path=ppt/tags/tag11.xml><?xml version="1.0" encoding="utf-8"?>
<p:tagLst xmlns:p="http://schemas.openxmlformats.org/presentationml/2006/main">
  <p:tag name="PA" val="v5.2.4"/>
</p:tagLst>
</file>

<file path=ppt/tags/tag12.xml><?xml version="1.0" encoding="utf-8"?>
<p:tagLst xmlns:p="http://schemas.openxmlformats.org/presentationml/2006/main">
  <p:tag name="PA" val="v5.2.4"/>
</p:tagLst>
</file>

<file path=ppt/tags/tag13.xml><?xml version="1.0" encoding="utf-8"?>
<p:tagLst xmlns:p="http://schemas.openxmlformats.org/presentationml/2006/main">
  <p:tag name="PA" val="v5.2.4"/>
</p:tagLst>
</file>

<file path=ppt/tags/tag14.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6.xml><?xml version="1.0" encoding="utf-8"?>
<p:tagLst xmlns:p="http://schemas.openxmlformats.org/presentationml/2006/main">
  <p:tag name="PA" val="v5.2.4"/>
</p:tagLst>
</file>

<file path=ppt/tags/tag17.xml><?xml version="1.0" encoding="utf-8"?>
<p:tagLst xmlns:p="http://schemas.openxmlformats.org/presentationml/2006/main">
  <p:tag name="PA" val="v5.2.4"/>
</p:tagLst>
</file>

<file path=ppt/tags/tag18.xml><?xml version="1.0" encoding="utf-8"?>
<p:tagLst xmlns:p="http://schemas.openxmlformats.org/presentationml/2006/main">
  <p:tag name="PA" val="v5.2.4"/>
</p:tagLst>
</file>

<file path=ppt/tags/tag19.xml><?xml version="1.0" encoding="utf-8"?>
<p:tagLst xmlns:p="http://schemas.openxmlformats.org/presentationml/2006/main">
  <p:tag name="ISLIDE.ICON" val="#16765;"/>
</p:tagLst>
</file>

<file path=ppt/tags/tag2.xml><?xml version="1.0" encoding="utf-8"?>
<p:tagLst xmlns:p="http://schemas.openxmlformats.org/presentationml/2006/main">
  <p:tag name="PA" val="v5.2.4"/>
</p:tagLst>
</file>

<file path=ppt/tags/tag20.xml><?xml version="1.0" encoding="utf-8"?>
<p:tagLst xmlns:p="http://schemas.openxmlformats.org/presentationml/2006/main">
  <p:tag name="KSO_WM_DIAGRAM_VIRTUALLY_FRAME" val="{&quot;height&quot;:409.95,&quot;left&quot;:50.05,&quot;top&quot;:83.5,&quot;width&quot;:525.95}"/>
</p:tagLst>
</file>

<file path=ppt/tags/tag21.xml><?xml version="1.0" encoding="utf-8"?>
<p:tagLst xmlns:p="http://schemas.openxmlformats.org/presentationml/2006/main">
  <p:tag name="KSO_WM_DIAGRAM_VIRTUALLY_FRAME" val="{&quot;height&quot;:409.95,&quot;left&quot;:50.05,&quot;top&quot;:83.5,&quot;width&quot;:525.95}"/>
</p:tagLst>
</file>

<file path=ppt/tags/tag22.xml><?xml version="1.0" encoding="utf-8"?>
<p:tagLst xmlns:p="http://schemas.openxmlformats.org/presentationml/2006/main">
  <p:tag name="KSO_WM_DIAGRAM_VIRTUALLY_FRAME" val="{&quot;height&quot;:409.95,&quot;left&quot;:50.05,&quot;top&quot;:83.5,&quot;width&quot;:525.95}"/>
</p:tagLst>
</file>

<file path=ppt/tags/tag23.xml><?xml version="1.0" encoding="utf-8"?>
<p:tagLst xmlns:p="http://schemas.openxmlformats.org/presentationml/2006/main">
  <p:tag name="KSO_WM_DIAGRAM_VIRTUALLY_FRAME" val="{&quot;height&quot;:409.95,&quot;left&quot;:50.05,&quot;top&quot;:83.5,&quot;width&quot;:525.95}"/>
</p:tagLst>
</file>

<file path=ppt/tags/tag24.xml><?xml version="1.0" encoding="utf-8"?>
<p:tagLst xmlns:p="http://schemas.openxmlformats.org/presentationml/2006/main">
  <p:tag name="KSO_WM_DIAGRAM_VIRTUALLY_FRAME" val="{&quot;height&quot;:409.95,&quot;left&quot;:50.05,&quot;top&quot;:83.5,&quot;width&quot;:525.95}"/>
</p:tagLst>
</file>

<file path=ppt/tags/tag25.xml><?xml version="1.0" encoding="utf-8"?>
<p:tagLst xmlns:p="http://schemas.openxmlformats.org/presentationml/2006/main">
  <p:tag name="KSO_WM_DIAGRAM_VIRTUALLY_FRAME" val="{&quot;height&quot;:409.95,&quot;left&quot;:50.05,&quot;top&quot;:83.5,&quot;width&quot;:525.95}"/>
</p:tagLst>
</file>

<file path=ppt/tags/tag26.xml><?xml version="1.0" encoding="utf-8"?>
<p:tagLst xmlns:p="http://schemas.openxmlformats.org/presentationml/2006/main">
  <p:tag name="KSO_WM_DIAGRAM_VIRTUALLY_FRAME" val="{&quot;height&quot;:409.95,&quot;left&quot;:50.05,&quot;top&quot;:83.5,&quot;width&quot;:525.95}"/>
</p:tagLst>
</file>

<file path=ppt/tags/tag27.xml><?xml version="1.0" encoding="utf-8"?>
<p:tagLst xmlns:p="http://schemas.openxmlformats.org/presentationml/2006/main">
  <p:tag name="KSO_WM_DIAGRAM_VIRTUALLY_FRAME" val="{&quot;height&quot;:409.95,&quot;left&quot;:50.05,&quot;top&quot;:83.5,&quot;width&quot;:525.95}"/>
</p:tagLst>
</file>

<file path=ppt/tags/tag28.xml><?xml version="1.0" encoding="utf-8"?>
<p:tagLst xmlns:p="http://schemas.openxmlformats.org/presentationml/2006/main">
  <p:tag name="KSO_WM_DIAGRAM_VIRTUALLY_FRAME" val="{&quot;height&quot;:409.95,&quot;left&quot;:50.05,&quot;top&quot;:83.5,&quot;width&quot;:525.95}"/>
</p:tagLst>
</file>

<file path=ppt/tags/tag29.xml><?xml version="1.0" encoding="utf-8"?>
<p:tagLst xmlns:p="http://schemas.openxmlformats.org/presentationml/2006/main">
  <p:tag name="KSO_WM_DIAGRAM_VIRTUALLY_FRAME" val="{&quot;height&quot;:409.95,&quot;left&quot;:50.05,&quot;top&quot;:83.5,&quot;width&quot;:525.95}"/>
</p:tagLst>
</file>

<file path=ppt/tags/tag3.xml><?xml version="1.0" encoding="utf-8"?>
<p:tagLst xmlns:p="http://schemas.openxmlformats.org/presentationml/2006/main">
  <p:tag name="PA" val="v5.2.4"/>
</p:tagLst>
</file>

<file path=ppt/tags/tag30.xml><?xml version="1.0" encoding="utf-8"?>
<p:tagLst xmlns:p="http://schemas.openxmlformats.org/presentationml/2006/main">
  <p:tag name="ISLIDE.ICON" val="#16765;"/>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ISLIDE.ICON" val="#16765;"/>
</p:tagLst>
</file>

<file path=ppt/tags/tag33.xml><?xml version="1.0" encoding="utf-8"?>
<p:tagLst xmlns:p="http://schemas.openxmlformats.org/presentationml/2006/main">
  <p:tag name="KSO_WM_DIAGRAM_VIRTUALLY_FRAME" val="{&quot;height&quot;:364.6,&quot;left&quot;:50.05,&quot;top&quot;:83.5,&quot;width&quot;:477.85}"/>
</p:tagLst>
</file>

<file path=ppt/tags/tag34.xml><?xml version="1.0" encoding="utf-8"?>
<p:tagLst xmlns:p="http://schemas.openxmlformats.org/presentationml/2006/main">
  <p:tag name="KSO_WM_DIAGRAM_VIRTUALLY_FRAME" val="{&quot;height&quot;:364.6,&quot;left&quot;:50.05,&quot;top&quot;:83.5,&quot;width&quot;:477.85}"/>
</p:tagLst>
</file>

<file path=ppt/tags/tag35.xml><?xml version="1.0" encoding="utf-8"?>
<p:tagLst xmlns:p="http://schemas.openxmlformats.org/presentationml/2006/main">
  <p:tag name="KSO_WM_DIAGRAM_VIRTUALLY_FRAME" val="{&quot;height&quot;:364.6,&quot;left&quot;:50.05,&quot;top&quot;:83.5,&quot;width&quot;:477.85}"/>
</p:tagLst>
</file>

<file path=ppt/tags/tag36.xml><?xml version="1.0" encoding="utf-8"?>
<p:tagLst xmlns:p="http://schemas.openxmlformats.org/presentationml/2006/main">
  <p:tag name="KSO_WM_DIAGRAM_VIRTUALLY_FRAME" val="{&quot;height&quot;:364.6,&quot;left&quot;:50.05,&quot;top&quot;:83.5,&quot;width&quot;:477.85}"/>
</p:tagLst>
</file>

<file path=ppt/tags/tag37.xml><?xml version="1.0" encoding="utf-8"?>
<p:tagLst xmlns:p="http://schemas.openxmlformats.org/presentationml/2006/main">
  <p:tag name="ISLIDE.ICON" val="#16765;"/>
</p:tagLst>
</file>

<file path=ppt/tags/tag38.xml><?xml version="1.0" encoding="utf-8"?>
<p:tagLst xmlns:p="http://schemas.openxmlformats.org/presentationml/2006/main">
  <p:tag name="ISLIDE.ICON" val="#16765;"/>
</p:tagLst>
</file>

<file path=ppt/tags/tag39.xml><?xml version="1.0" encoding="utf-8"?>
<p:tagLst xmlns:p="http://schemas.openxmlformats.org/presentationml/2006/main">
  <p:tag name="KSO_WM_DIAGRAM_VIRTUALLY_FRAME" val="{&quot;height&quot;:432.65,&quot;left&quot;:25.15,&quot;top&quot;:87.05,&quot;width&quot;:899.25}"/>
</p:tagLst>
</file>

<file path=ppt/tags/tag4.xml><?xml version="1.0" encoding="utf-8"?>
<p:tagLst xmlns:p="http://schemas.openxmlformats.org/presentationml/2006/main">
  <p:tag name="PA" val="v5.2.4"/>
</p:tagLst>
</file>

<file path=ppt/tags/tag40.xml><?xml version="1.0" encoding="utf-8"?>
<p:tagLst xmlns:p="http://schemas.openxmlformats.org/presentationml/2006/main">
  <p:tag name="KSO_WM_DIAGRAM_VIRTUALLY_FRAME" val="{&quot;height&quot;:432.65,&quot;left&quot;:25.15,&quot;top&quot;:87.05,&quot;width&quot;:899.25}"/>
</p:tagLst>
</file>

<file path=ppt/tags/tag41.xml><?xml version="1.0" encoding="utf-8"?>
<p:tagLst xmlns:p="http://schemas.openxmlformats.org/presentationml/2006/main">
  <p:tag name="KSO_WM_DIAGRAM_VIRTUALLY_FRAME" val="{&quot;height&quot;:432.65,&quot;left&quot;:25.15,&quot;top&quot;:87.05,&quot;width&quot;:899.25}"/>
</p:tagLst>
</file>

<file path=ppt/tags/tag42.xml><?xml version="1.0" encoding="utf-8"?>
<p:tagLst xmlns:p="http://schemas.openxmlformats.org/presentationml/2006/main">
  <p:tag name="KSO_WM_DIAGRAM_VIRTUALLY_FRAME" val="{&quot;height&quot;:432.65,&quot;left&quot;:25.15,&quot;top&quot;:87.05,&quot;width&quot;:899.25}"/>
</p:tagLst>
</file>

<file path=ppt/tags/tag43.xml><?xml version="1.0" encoding="utf-8"?>
<p:tagLst xmlns:p="http://schemas.openxmlformats.org/presentationml/2006/main">
  <p:tag name="KSO_WM_DIAGRAM_VIRTUALLY_FRAME" val="{&quot;height&quot;:432.65,&quot;left&quot;:25.15,&quot;top&quot;:87.05,&quot;width&quot;:899.25}"/>
</p:tagLst>
</file>

<file path=ppt/tags/tag44.xml><?xml version="1.0" encoding="utf-8"?>
<p:tagLst xmlns:p="http://schemas.openxmlformats.org/presentationml/2006/main">
  <p:tag name="KSO_WM_DIAGRAM_VIRTUALLY_FRAME" val="{&quot;height&quot;:432.65,&quot;left&quot;:25.15,&quot;top&quot;:87.05,&quot;width&quot;:899.25}"/>
</p:tagLst>
</file>

<file path=ppt/tags/tag45.xml><?xml version="1.0" encoding="utf-8"?>
<p:tagLst xmlns:p="http://schemas.openxmlformats.org/presentationml/2006/main">
  <p:tag name="KSO_WM_DIAGRAM_VIRTUALLY_FRAME" val="{&quot;height&quot;:186.55,&quot;left&quot;:48.95,&quot;top&quot;:325.65,&quot;width&quot;:860.3}"/>
</p:tagLst>
</file>

<file path=ppt/tags/tag46.xml><?xml version="1.0" encoding="utf-8"?>
<p:tagLst xmlns:p="http://schemas.openxmlformats.org/presentationml/2006/main">
  <p:tag name="KSO_WM_DIAGRAM_VIRTUALLY_FRAME" val="{&quot;height&quot;:364.6,&quot;left&quot;:50.05,&quot;top&quot;:83.5,&quot;width&quot;:477.85}"/>
</p:tagLst>
</file>

<file path=ppt/tags/tag47.xml><?xml version="1.0" encoding="utf-8"?>
<p:tagLst xmlns:p="http://schemas.openxmlformats.org/presentationml/2006/main">
  <p:tag name="KSO_WM_DIAGRAM_VIRTUALLY_FRAME" val="{&quot;height&quot;:186.55,&quot;left&quot;:48.95,&quot;top&quot;:325.65,&quot;width&quot;:860.3}"/>
</p:tagLst>
</file>

<file path=ppt/tags/tag48.xml><?xml version="1.0" encoding="utf-8"?>
<p:tagLst xmlns:p="http://schemas.openxmlformats.org/presentationml/2006/main">
  <p:tag name="KSO_WM_DIAGRAM_VIRTUALLY_FRAME" val="{&quot;height&quot;:186.55,&quot;left&quot;:48.95,&quot;top&quot;:325.65,&quot;width&quot;:860.3}"/>
</p:tagLst>
</file>

<file path=ppt/tags/tag49.xml><?xml version="1.0" encoding="utf-8"?>
<p:tagLst xmlns:p="http://schemas.openxmlformats.org/presentationml/2006/main">
  <p:tag name="KSO_WM_DIAGRAM_VIRTUALLY_FRAME" val="{&quot;height&quot;:186.55,&quot;left&quot;:48.95,&quot;top&quot;:325.65,&quot;width&quot;:860.3}"/>
</p:tagLst>
</file>

<file path=ppt/tags/tag5.xml><?xml version="1.0" encoding="utf-8"?>
<p:tagLst xmlns:p="http://schemas.openxmlformats.org/presentationml/2006/main">
  <p:tag name="PA" val="v5.2.4"/>
</p:tagLst>
</file>

<file path=ppt/tags/tag50.xml><?xml version="1.0" encoding="utf-8"?>
<p:tagLst xmlns:p="http://schemas.openxmlformats.org/presentationml/2006/main">
  <p:tag name="KSO_WM_DIAGRAM_VIRTUALLY_FRAME" val="{&quot;height&quot;:186.55,&quot;left&quot;:48.95,&quot;top&quot;:325.65,&quot;width&quot;:860.3}"/>
</p:tagLst>
</file>

<file path=ppt/tags/tag51.xml><?xml version="1.0" encoding="utf-8"?>
<p:tagLst xmlns:p="http://schemas.openxmlformats.org/presentationml/2006/main">
  <p:tag name="KSO_WPP_MARK_KEY" val="264d16cd-839d-4aa7-99a7-ac9bcced51da"/>
  <p:tag name="COMMONDATA" val="eyJoZGlkIjoiYzZjMTQ4NmQzMzY1NDJjNzYyOGYzNzcwNmQyOWYwY2MifQ=="/>
  <p:tag name="commondata" val="eyJoZGlkIjoiNjM5Zjc1ZjU4YTZkNWRjNDMzZGI0YmI0NDlkMTI1ZWQifQ=="/>
</p:tagLst>
</file>

<file path=ppt/tags/tag6.xml><?xml version="1.0" encoding="utf-8"?>
<p:tagLst xmlns:p="http://schemas.openxmlformats.org/presentationml/2006/main">
  <p:tag name="PA" val="v5.2.4"/>
</p:tagLst>
</file>

<file path=ppt/tags/tag7.xml><?xml version="1.0" encoding="utf-8"?>
<p:tagLst xmlns:p="http://schemas.openxmlformats.org/presentationml/2006/main">
  <p:tag name="PA" val="v5.2.4"/>
</p:tagLst>
</file>

<file path=ppt/tags/tag8.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heme/theme1.xml><?xml version="1.0" encoding="utf-8"?>
<a:theme xmlns:a="http://schemas.openxmlformats.org/drawingml/2006/main" name="Office 主题​​">
  <a:themeElements>
    <a:clrScheme name="自定义 47">
      <a:dk1>
        <a:sysClr val="windowText" lastClr="000000"/>
      </a:dk1>
      <a:lt1>
        <a:sysClr val="window" lastClr="FFFFFF"/>
      </a:lt1>
      <a:dk2>
        <a:srgbClr val="44546A"/>
      </a:dk2>
      <a:lt2>
        <a:srgbClr val="E7E6E6"/>
      </a:lt2>
      <a:accent1>
        <a:srgbClr val="FF7111"/>
      </a:accent1>
      <a:accent2>
        <a:srgbClr val="E41E0F"/>
      </a:accent2>
      <a:accent3>
        <a:srgbClr val="172B8C"/>
      </a:accent3>
      <a:accent4>
        <a:srgbClr val="2CA594"/>
      </a:accent4>
      <a:accent5>
        <a:srgbClr val="A2C902"/>
      </a:accent5>
      <a:accent6>
        <a:srgbClr val="068D49"/>
      </a:accent6>
      <a:hlink>
        <a:srgbClr val="0563C1"/>
      </a:hlink>
      <a:folHlink>
        <a:srgbClr val="954F72"/>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3A120C"/>
      </a:dk2>
      <a:lt2>
        <a:srgbClr val="FDF5F4"/>
      </a:lt2>
      <a:accent1>
        <a:srgbClr val="BA3926"/>
      </a:accent1>
      <a:accent2>
        <a:srgbClr val="B43719"/>
      </a:accent2>
      <a:accent3>
        <a:srgbClr val="BC4126"/>
      </a:accent3>
      <a:accent4>
        <a:srgbClr val="C5482E"/>
      </a:accent4>
      <a:accent5>
        <a:srgbClr val="B7411D"/>
      </a:accent5>
      <a:accent6>
        <a:srgbClr val="E66448"/>
      </a:accent6>
      <a:hlink>
        <a:srgbClr val="0026E5"/>
      </a:hlink>
      <a:folHlink>
        <a:srgbClr val="7E1FAD"/>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通用模板</Template>
  <TotalTime>0</TotalTime>
  <Words>1351</Words>
  <Application>WPS 演示</Application>
  <PresentationFormat>宽屏</PresentationFormat>
  <Paragraphs>136</Paragraphs>
  <Slides>12</Slides>
  <Notes>3</Notes>
  <HiddenSlides>0</HiddenSlides>
  <MMClips>0</MMClips>
  <ScaleCrop>false</ScaleCrop>
  <HeadingPairs>
    <vt:vector size="6" baseType="variant">
      <vt:variant>
        <vt:lpstr>已用的字体</vt:lpstr>
      </vt:variant>
      <vt:variant>
        <vt:i4>29</vt:i4>
      </vt:variant>
      <vt:variant>
        <vt:lpstr>主题</vt:lpstr>
      </vt:variant>
      <vt:variant>
        <vt:i4>2</vt:i4>
      </vt:variant>
      <vt:variant>
        <vt:lpstr>幻灯片标题</vt:lpstr>
      </vt:variant>
      <vt:variant>
        <vt:i4>12</vt:i4>
      </vt:variant>
    </vt:vector>
  </HeadingPairs>
  <TitlesOfParts>
    <vt:vector size="43" baseType="lpstr">
      <vt:lpstr>Arial</vt:lpstr>
      <vt:lpstr>宋体</vt:lpstr>
      <vt:lpstr>Wingdings</vt:lpstr>
      <vt:lpstr>阿里巴巴普惠体 B</vt:lpstr>
      <vt:lpstr>汉仪雅酷黑简</vt:lpstr>
      <vt:lpstr>黑体</vt:lpstr>
      <vt:lpstr>Radikal</vt:lpstr>
      <vt:lpstr>阿里巴巴普惠体 R</vt:lpstr>
      <vt:lpstr>微软雅黑</vt:lpstr>
      <vt:lpstr>Bahnschrift</vt:lpstr>
      <vt:lpstr>Arial Black</vt:lpstr>
      <vt:lpstr>Open Sans</vt:lpstr>
      <vt:lpstr>ksdb</vt:lpstr>
      <vt:lpstr>Agency FB</vt:lpstr>
      <vt:lpstr>Trebuchet MS</vt:lpstr>
      <vt:lpstr>阿里巴巴普惠体</vt:lpstr>
      <vt:lpstr>等线</vt:lpstr>
      <vt:lpstr>思源黑体</vt:lpstr>
      <vt:lpstr>思源黑体 CN Medium</vt:lpstr>
      <vt:lpstr>思源黑体 CN Normal</vt:lpstr>
      <vt:lpstr>思源黑体 CN Bold</vt:lpstr>
      <vt:lpstr>OPPOSans H</vt:lpstr>
      <vt:lpstr>楷体</vt:lpstr>
      <vt:lpstr>华文行楷</vt:lpstr>
      <vt:lpstr>方正清刻本悦宋简体</vt:lpstr>
      <vt:lpstr>汉仪润圆-65简</vt:lpstr>
      <vt:lpstr>Arial Unicode MS</vt:lpstr>
      <vt:lpstr>Calibri</vt:lpstr>
      <vt:lpstr>阿里巴巴普惠体 R</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Edison</dc:creator>
  <cp:lastModifiedBy>孔彬彬</cp:lastModifiedBy>
  <cp:revision>78</cp:revision>
  <dcterms:created xsi:type="dcterms:W3CDTF">2024-06-01T01:00:00Z</dcterms:created>
  <dcterms:modified xsi:type="dcterms:W3CDTF">2025-02-17T02:39:50Z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346025640_embed</vt:lpwstr>
  </property>
  <property fmtid="{D5CDD505-2E9C-101B-9397-08002B2CF9AE}" pid="3" name="ICV">
    <vt:lpwstr>F678E8B917764E4E9692C6C062196011_13</vt:lpwstr>
  </property>
  <property fmtid="{D5CDD505-2E9C-101B-9397-08002B2CF9AE}" pid="4" name="KSOProductBuildVer">
    <vt:lpwstr>2052-12.1.0.19770</vt:lpwstr>
  </property>
</Properties>
</file>